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10" r:id="rId2"/>
  </p:sldMasterIdLst>
  <p:notesMasterIdLst>
    <p:notesMasterId r:id="rId76"/>
  </p:notesMasterIdLst>
  <p:handoutMasterIdLst>
    <p:handoutMasterId r:id="rId77"/>
  </p:handoutMasterIdLst>
  <p:sldIdLst>
    <p:sldId id="404" r:id="rId3"/>
    <p:sldId id="460" r:id="rId4"/>
    <p:sldId id="479" r:id="rId5"/>
    <p:sldId id="473" r:id="rId6"/>
    <p:sldId id="474" r:id="rId7"/>
    <p:sldId id="475" r:id="rId8"/>
    <p:sldId id="480" r:id="rId9"/>
    <p:sldId id="463" r:id="rId10"/>
    <p:sldId id="462" r:id="rId11"/>
    <p:sldId id="465" r:id="rId12"/>
    <p:sldId id="468" r:id="rId13"/>
    <p:sldId id="467" r:id="rId14"/>
    <p:sldId id="485" r:id="rId15"/>
    <p:sldId id="481" r:id="rId16"/>
    <p:sldId id="429" r:id="rId17"/>
    <p:sldId id="430" r:id="rId18"/>
    <p:sldId id="427" r:id="rId19"/>
    <p:sldId id="431" r:id="rId20"/>
    <p:sldId id="428" r:id="rId21"/>
    <p:sldId id="451" r:id="rId22"/>
    <p:sldId id="438" r:id="rId23"/>
    <p:sldId id="439" r:id="rId24"/>
    <p:sldId id="436" r:id="rId25"/>
    <p:sldId id="441" r:id="rId26"/>
    <p:sldId id="443" r:id="rId27"/>
    <p:sldId id="444" r:id="rId28"/>
    <p:sldId id="445" r:id="rId29"/>
    <p:sldId id="446" r:id="rId30"/>
    <p:sldId id="442" r:id="rId31"/>
    <p:sldId id="483" r:id="rId32"/>
    <p:sldId id="470" r:id="rId33"/>
    <p:sldId id="433" r:id="rId34"/>
    <p:sldId id="450" r:id="rId35"/>
    <p:sldId id="448" r:id="rId36"/>
    <p:sldId id="456" r:id="rId37"/>
    <p:sldId id="484" r:id="rId38"/>
    <p:sldId id="471" r:id="rId39"/>
    <p:sldId id="447" r:id="rId40"/>
    <p:sldId id="403" r:id="rId41"/>
    <p:sldId id="382" r:id="rId42"/>
    <p:sldId id="384" r:id="rId43"/>
    <p:sldId id="383" r:id="rId44"/>
    <p:sldId id="386" r:id="rId45"/>
    <p:sldId id="387" r:id="rId46"/>
    <p:sldId id="389" r:id="rId47"/>
    <p:sldId id="390" r:id="rId48"/>
    <p:sldId id="392" r:id="rId49"/>
    <p:sldId id="395" r:id="rId50"/>
    <p:sldId id="393" r:id="rId51"/>
    <p:sldId id="396" r:id="rId52"/>
    <p:sldId id="394" r:id="rId53"/>
    <p:sldId id="397" r:id="rId54"/>
    <p:sldId id="398" r:id="rId55"/>
    <p:sldId id="399" r:id="rId56"/>
    <p:sldId id="400" r:id="rId57"/>
    <p:sldId id="406" r:id="rId58"/>
    <p:sldId id="405" r:id="rId59"/>
    <p:sldId id="410" r:id="rId60"/>
    <p:sldId id="415" r:id="rId61"/>
    <p:sldId id="416" r:id="rId62"/>
    <p:sldId id="418" r:id="rId63"/>
    <p:sldId id="420" r:id="rId64"/>
    <p:sldId id="422" r:id="rId65"/>
    <p:sldId id="423" r:id="rId66"/>
    <p:sldId id="454" r:id="rId67"/>
    <p:sldId id="453" r:id="rId68"/>
    <p:sldId id="412" r:id="rId69"/>
    <p:sldId id="457" r:id="rId70"/>
    <p:sldId id="488" r:id="rId71"/>
    <p:sldId id="476" r:id="rId72"/>
    <p:sldId id="477" r:id="rId73"/>
    <p:sldId id="478" r:id="rId74"/>
    <p:sldId id="407" r:id="rId75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94">
          <p15:clr>
            <a:srgbClr val="A4A3A4"/>
          </p15:clr>
        </p15:guide>
        <p15:guide id="2" pos="56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7694"/>
    <a:srgbClr val="116E8A"/>
    <a:srgbClr val="1D8DB0"/>
    <a:srgbClr val="000000"/>
    <a:srgbClr val="FABF8F"/>
    <a:srgbClr val="B1A0C7"/>
    <a:srgbClr val="E7EEF2"/>
    <a:srgbClr val="CCDBE4"/>
    <a:srgbClr val="C4D79B"/>
    <a:srgbClr val="CDDF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400" autoAdjust="0"/>
  </p:normalViewPr>
  <p:slideViewPr>
    <p:cSldViewPr snapToObjects="1" showGuides="1">
      <p:cViewPr varScale="1">
        <p:scale>
          <a:sx n="85" d="100"/>
          <a:sy n="85" d="100"/>
        </p:scale>
        <p:origin x="1406" y="58"/>
      </p:cViewPr>
      <p:guideLst>
        <p:guide orient="horz" pos="3294"/>
        <p:guide pos="5602"/>
      </p:guideLst>
    </p:cSldViewPr>
  </p:slideViewPr>
  <p:outlineViewPr>
    <p:cViewPr>
      <p:scale>
        <a:sx n="33" d="100"/>
        <a:sy n="33" d="100"/>
      </p:scale>
      <p:origin x="0" y="-17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Objects="1" showGuides="1">
      <p:cViewPr varScale="1">
        <p:scale>
          <a:sx n="89" d="100"/>
          <a:sy n="89" d="100"/>
        </p:scale>
        <p:origin x="-3702" y="-45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185198-F140-406E-8F04-DE9D809B9791}" type="datetimeFigureOut">
              <a:rPr lang="nl-BE" sz="1000" smtClean="0">
                <a:latin typeface="Arial" pitchFamily="34" charset="0"/>
                <a:cs typeface="Arial" pitchFamily="34" charset="0"/>
              </a:rPr>
              <a:pPr/>
              <a:t>13/09/2018</a:t>
            </a:fld>
            <a:endParaRPr lang="nl-BE" sz="100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 sz="10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024B3E-C6E9-4CB0-843C-3CD5676655AA}" type="slidenum">
              <a:rPr lang="nl-BE" sz="1000" smtClean="0"/>
              <a:pPr/>
              <a:t>‹nr.›</a:t>
            </a:fld>
            <a:endParaRPr lang="nl-BE" sz="1000"/>
          </a:p>
        </p:txBody>
      </p:sp>
    </p:spTree>
    <p:extLst>
      <p:ext uri="{BB962C8B-B14F-4D97-AF65-F5344CB8AC3E}">
        <p14:creationId xmlns:p14="http://schemas.microsoft.com/office/powerpoint/2010/main" val="3973219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fld id="{7AF0A2F9-EF49-41B3-9E69-7CDBDC14786A}" type="datetimeFigureOut">
              <a:rPr lang="nl-BE" smtClean="0"/>
              <a:pPr/>
              <a:t>13/09/2018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540000" y="4320000"/>
            <a:ext cx="5760000" cy="41400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fld id="{17C257C2-8D60-4760-88CB-024AF3EEC641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94757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What remains to be done? Talk</a:t>
            </a:r>
            <a:r>
              <a:rPr lang="en-GB" baseline="0" dirty="0" smtClean="0"/>
              <a:t> is not solely on VRP but primarily about the development of local search heuristic components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257C2-8D60-4760-88CB-024AF3EEC641}" type="slidenum">
              <a:rPr lang="nl-BE" smtClean="0"/>
              <a:pPr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263050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257C2-8D60-4760-88CB-024AF3EEC641}" type="slidenum">
              <a:rPr lang="nl-BE" smtClean="0"/>
              <a:pPr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95899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INZICHT in problem: RUIN &amp; RECREATE – ALNS</a:t>
            </a:r>
            <a:r>
              <a:rPr lang="en-GB" baseline="0" dirty="0" smtClean="0"/>
              <a:t> = </a:t>
            </a:r>
            <a:r>
              <a:rPr lang="en-GB" baseline="0" dirty="0" err="1" smtClean="0"/>
              <a:t>bs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257C2-8D60-4760-88CB-024AF3EEC641}" type="slidenum">
              <a:rPr lang="nl-BE" smtClean="0"/>
              <a:pPr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15163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</a:t>
            </a:r>
            <a:r>
              <a:rPr lang="en-GB" baseline="0" dirty="0" smtClean="0"/>
              <a:t> little history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257C2-8D60-4760-88CB-024AF3EEC641}" type="slidenum">
              <a:rPr lang="nl-BE" smtClean="0"/>
              <a:pPr/>
              <a:t>30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789610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</a:t>
            </a:r>
            <a:r>
              <a:rPr lang="en-GB" baseline="0" dirty="0" smtClean="0"/>
              <a:t> little history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257C2-8D60-4760-88CB-024AF3EEC641}" type="slidenum">
              <a:rPr lang="nl-BE" smtClean="0"/>
              <a:pPr/>
              <a:t>36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514670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Speelt</a:t>
            </a:r>
            <a:r>
              <a:rPr lang="nl-BE" baseline="0" dirty="0" smtClean="0"/>
              <a:t> tot moeilijke klanten zichtbaar worden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257C2-8D60-4760-88CB-024AF3EEC641}" type="slidenum">
              <a:rPr lang="nl-BE" smtClean="0"/>
              <a:pPr/>
              <a:t>44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583157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Speelt</a:t>
            </a:r>
            <a:r>
              <a:rPr lang="nl-BE" baseline="0" dirty="0" smtClean="0"/>
              <a:t> tot moeilijke klanten extreem worden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257C2-8D60-4760-88CB-024AF3EEC641}" type="slidenum">
              <a:rPr lang="nl-BE" smtClean="0"/>
              <a:pPr/>
              <a:t>45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583157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Speelt</a:t>
            </a:r>
            <a:r>
              <a:rPr lang="nl-BE" baseline="0" dirty="0" smtClean="0"/>
              <a:t> tot moeilijke klanten verdwijnen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257C2-8D60-4760-88CB-024AF3EEC641}" type="slidenum">
              <a:rPr lang="nl-BE" smtClean="0"/>
              <a:pPr/>
              <a:t>46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583157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Speelt</a:t>
            </a:r>
            <a:r>
              <a:rPr lang="nl-BE" baseline="0" dirty="0" smtClean="0"/>
              <a:t> tot moeilijke klanten verdwijnen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257C2-8D60-4760-88CB-024AF3EEC641}" type="slidenum">
              <a:rPr lang="nl-BE" smtClean="0"/>
              <a:pPr/>
              <a:t>47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583157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Speelt</a:t>
            </a:r>
            <a:r>
              <a:rPr lang="nl-BE" baseline="0" dirty="0" smtClean="0"/>
              <a:t> tot moeilijke klanten verdwijnen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257C2-8D60-4760-88CB-024AF3EEC641}" type="slidenum">
              <a:rPr lang="nl-BE" smtClean="0"/>
              <a:pPr/>
              <a:t>48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583157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Speelt</a:t>
            </a:r>
            <a:r>
              <a:rPr lang="nl-BE" baseline="0" dirty="0" smtClean="0"/>
              <a:t> tot moeilijke klanten verdwijnen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257C2-8D60-4760-88CB-024AF3EEC641}" type="slidenum">
              <a:rPr lang="nl-BE" smtClean="0"/>
              <a:pPr/>
              <a:t>49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58315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</a:t>
            </a:r>
            <a:r>
              <a:rPr lang="en-GB" baseline="0" dirty="0" smtClean="0"/>
              <a:t> little history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257C2-8D60-4760-88CB-024AF3EEC641}" type="slidenum">
              <a:rPr lang="nl-BE" smtClean="0"/>
              <a:pPr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659040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Speelt</a:t>
            </a:r>
            <a:r>
              <a:rPr lang="nl-BE" baseline="0" dirty="0" smtClean="0"/>
              <a:t> tot moeilijke klanten verdwijnen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257C2-8D60-4760-88CB-024AF3EEC641}" type="slidenum">
              <a:rPr lang="nl-BE" smtClean="0"/>
              <a:pPr/>
              <a:t>50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583157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Speelt</a:t>
            </a:r>
            <a:r>
              <a:rPr lang="nl-BE" baseline="0" dirty="0" smtClean="0"/>
              <a:t> tot moeilijke klanten verdwijnen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257C2-8D60-4760-88CB-024AF3EEC641}" type="slidenum">
              <a:rPr lang="nl-BE" smtClean="0"/>
              <a:pPr/>
              <a:t>51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583157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Speelt</a:t>
            </a:r>
            <a:r>
              <a:rPr lang="nl-BE" baseline="0" dirty="0" smtClean="0"/>
              <a:t> tot moeilijke klanten verdwijnen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257C2-8D60-4760-88CB-024AF3EEC641}" type="slidenum">
              <a:rPr lang="nl-BE" smtClean="0"/>
              <a:pPr/>
              <a:t>52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583157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Speelt</a:t>
            </a:r>
            <a:r>
              <a:rPr lang="nl-BE" baseline="0" dirty="0" smtClean="0"/>
              <a:t> tot moeilijke klanten verdwijnen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257C2-8D60-4760-88CB-024AF3EEC641}" type="slidenum">
              <a:rPr lang="nl-BE" smtClean="0"/>
              <a:pPr/>
              <a:t>57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583157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Speelt</a:t>
            </a:r>
            <a:r>
              <a:rPr lang="nl-BE" baseline="0" dirty="0" smtClean="0"/>
              <a:t> tot moeilijke klanten verdwijnen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257C2-8D60-4760-88CB-024AF3EEC641}" type="slidenum">
              <a:rPr lang="nl-BE" smtClean="0"/>
              <a:pPr/>
              <a:t>58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583157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Speelt</a:t>
            </a:r>
            <a:r>
              <a:rPr lang="nl-BE" baseline="0" dirty="0" smtClean="0"/>
              <a:t> tot moeilijke klanten verdwijnen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257C2-8D60-4760-88CB-024AF3EEC641}" type="slidenum">
              <a:rPr lang="nl-BE" smtClean="0"/>
              <a:pPr/>
              <a:t>59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583157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Speelt</a:t>
            </a:r>
            <a:r>
              <a:rPr lang="nl-BE" baseline="0" dirty="0" smtClean="0"/>
              <a:t> tot moeilijke klanten verdwijnen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257C2-8D60-4760-88CB-024AF3EEC641}" type="slidenum">
              <a:rPr lang="nl-BE" smtClean="0"/>
              <a:pPr/>
              <a:t>60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583157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Speelt</a:t>
            </a:r>
            <a:r>
              <a:rPr lang="nl-BE" baseline="0" dirty="0" smtClean="0"/>
              <a:t> tot moeilijke klanten verdwijnen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257C2-8D60-4760-88CB-024AF3EEC641}" type="slidenum">
              <a:rPr lang="nl-BE" smtClean="0"/>
              <a:pPr/>
              <a:t>61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583157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Speelt</a:t>
            </a:r>
            <a:r>
              <a:rPr lang="nl-BE" baseline="0" dirty="0" smtClean="0"/>
              <a:t> tot moeilijke klanten verdwijnen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257C2-8D60-4760-88CB-024AF3EEC641}" type="slidenum">
              <a:rPr lang="nl-BE" smtClean="0"/>
              <a:pPr/>
              <a:t>62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583157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Speelt</a:t>
            </a:r>
            <a:r>
              <a:rPr lang="nl-BE" baseline="0" dirty="0" smtClean="0"/>
              <a:t> tot moeilijke klanten verdwijnen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257C2-8D60-4760-88CB-024AF3EEC641}" type="slidenum">
              <a:rPr lang="nl-BE" smtClean="0"/>
              <a:pPr/>
              <a:t>63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58315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3D presentation</a:t>
            </a:r>
            <a:r>
              <a:rPr lang="en-GB" baseline="0" dirty="0" smtClean="0"/>
              <a:t> - </a:t>
            </a:r>
            <a:r>
              <a:rPr lang="en-GB" dirty="0" smtClean="0"/>
              <a:t>1000 randomly spread</a:t>
            </a:r>
            <a:r>
              <a:rPr lang="en-GB" baseline="0" dirty="0" smtClean="0"/>
              <a:t> customers, short TW, 2-opt*: preserves node order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257C2-8D60-4760-88CB-024AF3EEC641}" type="slidenum">
              <a:rPr lang="nl-BE" smtClean="0"/>
              <a:pPr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397860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Speelt</a:t>
            </a:r>
            <a:r>
              <a:rPr lang="nl-BE" baseline="0" dirty="0" smtClean="0"/>
              <a:t> tot moeilijke klanten verdwijnen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257C2-8D60-4760-88CB-024AF3EEC641}" type="slidenum">
              <a:rPr lang="nl-BE" smtClean="0"/>
              <a:pPr/>
              <a:t>64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583157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Speelt</a:t>
            </a:r>
            <a:r>
              <a:rPr lang="nl-BE" baseline="0" dirty="0" smtClean="0"/>
              <a:t> tot moeilijke klanten verdwijnen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257C2-8D60-4760-88CB-024AF3EEC641}" type="slidenum">
              <a:rPr lang="nl-BE" smtClean="0"/>
              <a:pPr/>
              <a:t>66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583157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Thibaut Vidal </a:t>
            </a:r>
            <a:r>
              <a:rPr lang="en-GB" dirty="0" err="1" smtClean="0"/>
              <a:t>vernoemen</a:t>
            </a:r>
            <a:r>
              <a:rPr lang="en-GB" dirty="0" smtClean="0"/>
              <a:t>, </a:t>
            </a:r>
            <a:r>
              <a:rPr lang="en-GB" dirty="0" err="1" smtClean="0"/>
              <a:t>goed</a:t>
            </a:r>
            <a:r>
              <a:rPr lang="en-GB" dirty="0" smtClean="0"/>
              <a:t> </a:t>
            </a:r>
            <a:r>
              <a:rPr lang="en-GB" dirty="0" err="1" smtClean="0"/>
              <a:t>voor</a:t>
            </a:r>
            <a:r>
              <a:rPr lang="en-GB" dirty="0" smtClean="0"/>
              <a:t> </a:t>
            </a:r>
            <a:r>
              <a:rPr lang="en-GB" dirty="0" err="1" smtClean="0"/>
              <a:t>kleine</a:t>
            </a:r>
            <a:r>
              <a:rPr lang="en-GB" dirty="0" smtClean="0"/>
              <a:t> </a:t>
            </a:r>
            <a:r>
              <a:rPr lang="en-GB" dirty="0" err="1" smtClean="0"/>
              <a:t>problemen</a:t>
            </a:r>
            <a:r>
              <a:rPr lang="en-GB" dirty="0" smtClean="0"/>
              <a:t>,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veel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probleemvarianten</a:t>
            </a:r>
            <a:r>
              <a:rPr lang="en-GB" baseline="0" dirty="0" smtClean="0"/>
              <a:t> maar </a:t>
            </a:r>
            <a:r>
              <a:rPr lang="en-GB" baseline="0" dirty="0" err="1" smtClean="0"/>
              <a:t>geen</a:t>
            </a:r>
            <a:r>
              <a:rPr lang="en-GB" baseline="0" dirty="0" smtClean="0"/>
              <a:t> PDP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257C2-8D60-4760-88CB-024AF3EEC641}" type="slidenum">
              <a:rPr lang="nl-BE" smtClean="0"/>
              <a:pPr/>
              <a:t>68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751649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DHL parcel or </a:t>
            </a:r>
            <a:r>
              <a:rPr lang="en-GB" dirty="0" err="1" smtClean="0"/>
              <a:t>vletters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257C2-8D60-4760-88CB-024AF3EEC641}" type="slidenum">
              <a:rPr lang="nl-BE" smtClean="0"/>
              <a:pPr/>
              <a:t>71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1928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Data and generalisations – Accessibility – Academic instances - A</a:t>
            </a:r>
            <a:r>
              <a:rPr lang="en-GB" baseline="0" dirty="0" smtClean="0"/>
              <a:t> little history 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257C2-8D60-4760-88CB-024AF3EEC641}" type="slidenum">
              <a:rPr lang="nl-BE" smtClean="0"/>
              <a:pPr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52042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Data and generalisations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257C2-8D60-4760-88CB-024AF3EEC641}" type="slidenum">
              <a:rPr lang="nl-BE" smtClean="0"/>
              <a:pPr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87228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New instance</a:t>
            </a:r>
            <a:r>
              <a:rPr lang="en-GB" baseline="0" dirty="0" smtClean="0"/>
              <a:t> sets, realistic characteristics.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257C2-8D60-4760-88CB-024AF3EEC641}" type="slidenum">
              <a:rPr lang="nl-BE" smtClean="0"/>
              <a:pPr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57210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People</a:t>
            </a:r>
            <a:r>
              <a:rPr lang="en-GB" baseline="0" dirty="0" smtClean="0"/>
              <a:t> trying to get their names on the </a:t>
            </a:r>
            <a:r>
              <a:rPr lang="en-GB" baseline="0" dirty="0" err="1" smtClean="0"/>
              <a:t>leaderboard</a:t>
            </a:r>
            <a:r>
              <a:rPr lang="en-GB" baseline="0" dirty="0" smtClean="0"/>
              <a:t>.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257C2-8D60-4760-88CB-024AF3EEC641}" type="slidenum">
              <a:rPr lang="nl-BE" smtClean="0"/>
              <a:pPr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14418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dedicated heuristics vs general heuristics, complicated combinations, large numbers of local search heuristics embedded in a metaheuristic framework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257C2-8D60-4760-88CB-024AF3EEC641}" type="slidenum">
              <a:rPr lang="nl-BE" smtClean="0"/>
              <a:pPr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54245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</a:t>
            </a:r>
            <a:r>
              <a:rPr lang="en-GB" baseline="0" dirty="0" smtClean="0"/>
              <a:t> little history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257C2-8D60-4760-88CB-024AF3EEC641}" type="slidenum">
              <a:rPr lang="nl-BE" smtClean="0"/>
              <a:pPr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22369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0" y="648000"/>
            <a:ext cx="9144000" cy="622800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3096000" y="2088000"/>
            <a:ext cx="5580000" cy="18000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en typ de titel van de presentatie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096000" y="4193675"/>
            <a:ext cx="5580000" cy="1080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en typ de subtitel van de presentatie</a:t>
            </a:r>
            <a:endParaRPr lang="nl-BE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800000"/>
            <a:ext cx="1840048" cy="4294442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283600" y="5706000"/>
            <a:ext cx="428400" cy="720000"/>
          </a:xfrm>
          <a:prstGeom prst="rect">
            <a:avLst/>
          </a:prstGeom>
        </p:spPr>
      </p:pic>
      <p:pic>
        <p:nvPicPr>
          <p:cNvPr id="3" name="Afbeelding 2" descr="KULEUVEN_GENT-RECHTS_LOGO_-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485170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24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0" y="648000"/>
            <a:ext cx="9144000" cy="622800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3096000" y="2088000"/>
            <a:ext cx="5580000" cy="18000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en typ de titel van de presentatie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096000" y="4193675"/>
            <a:ext cx="5580000" cy="1080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en typ de subtitel van de presentatie</a:t>
            </a:r>
            <a:endParaRPr lang="nl-BE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800000"/>
            <a:ext cx="1840048" cy="4294442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283600" y="5706000"/>
            <a:ext cx="428400" cy="7200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4732" cy="71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046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rgbClr val="52BDEC"/>
                </a:solidFill>
              </a:defRPr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RACS &amp; R          jan.christiaens@cs.kuleuven.be          VeRoLog 2016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idx="1" hasCustomPrompt="1"/>
          </p:nvPr>
        </p:nvSpPr>
        <p:spPr>
          <a:xfrm>
            <a:off x="540000" y="1349999"/>
            <a:ext cx="83340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/>
            </a:lvl1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53669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0" y="0"/>
            <a:ext cx="9144000" cy="637200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3780000" y="2304000"/>
            <a:ext cx="5094000" cy="18002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en typ de titel van de sectie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780000" y="4419108"/>
            <a:ext cx="5094000" cy="10800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en typ de subtitel van de sectie</a:t>
            </a:r>
            <a:endParaRPr lang="nl-BE" dirty="0"/>
          </a:p>
        </p:txBody>
      </p:sp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00" y="6048000"/>
            <a:ext cx="1512458" cy="5400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0000"/>
            <a:ext cx="3300991" cy="320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90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540000" y="1350000"/>
            <a:ext cx="4038600" cy="4428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 marL="1435100" indent="-2286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835400" y="1350000"/>
            <a:ext cx="4038600" cy="4428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 marL="1435100" indent="-2286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RACS &amp; R          jan.christiaens@cs.kuleuven.be          VeRoLog 2016</a:t>
            </a:r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25954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540000" y="1350000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07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en typ de tekst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540000" y="1991922"/>
            <a:ext cx="4040188" cy="379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 marL="1435100" indent="-1800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824000" y="1350000"/>
            <a:ext cx="4039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en typ de tekst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4824000" y="1991922"/>
            <a:ext cx="4039200" cy="379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 marL="1584325" indent="-285750">
              <a:buFont typeface="Arial" pitchFamily="34" charset="0"/>
              <a:buChar char="-"/>
              <a:defRPr lang="nl-BE" sz="1600" kern="1200" dirty="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RACS &amp; R          jan.christiaens@cs.kuleuven.be          VeRoLog 2016</a:t>
            </a:r>
            <a:endParaRPr lang="nl-BE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32639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RACS &amp; R          jan.christiaens@cs.kuleuven.be          VeRoLog 2016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0134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RACS &amp; R          jan.christiaens@cs.kuleuven.be          VeRoLog 2016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81974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3008313" cy="895100"/>
          </a:xfrm>
        </p:spPr>
        <p:txBody>
          <a:bodyPr anchor="t" anchorCtr="0"/>
          <a:lstStyle>
            <a:lvl1pPr algn="l">
              <a:defRPr sz="2000" b="1"/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3761909" y="540000"/>
            <a:ext cx="5105139" cy="5256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 marL="1435100" indent="-228600">
              <a:buFont typeface="Arial" pitchFamily="34" charset="0"/>
              <a:buChar char="-"/>
              <a:tabLst/>
              <a:defRPr sz="1600">
                <a:solidFill>
                  <a:srgbClr val="00407A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39552" y="1435101"/>
            <a:ext cx="3008313" cy="4356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en typ de tekst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RACS &amp; R          jan.christiaens@cs.kuleuven.be          VeRoLog 2016</a:t>
            </a:r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25346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40000" y="4788000"/>
            <a:ext cx="8334000" cy="540000"/>
          </a:xfrm>
        </p:spPr>
        <p:txBody>
          <a:bodyPr anchor="t" anchorCtr="0">
            <a:noAutofit/>
          </a:bodyPr>
          <a:lstStyle>
            <a:lvl1pPr algn="l">
              <a:defRPr sz="2000" b="1"/>
            </a:lvl1pPr>
          </a:lstStyle>
          <a:p>
            <a:r>
              <a:rPr lang="nl-NL" dirty="0" smtClean="0"/>
              <a:t>Klik en typ de tekst</a:t>
            </a:r>
            <a:endParaRPr lang="nl-BE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40000" y="540000"/>
            <a:ext cx="8334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40000" y="5445224"/>
            <a:ext cx="8334000" cy="360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en typ de tekst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8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1566000" y="6048000"/>
            <a:ext cx="1980000" cy="288000"/>
          </a:xfrm>
        </p:spPr>
        <p:txBody>
          <a:bodyPr/>
          <a:lstStyle/>
          <a:p>
            <a:r>
              <a:rPr lang="pt-BR" smtClean="0"/>
              <a:t>RACS &amp; R          jan.christiaens@cs.kuleuven.be          VeRoLog 2016</a:t>
            </a:r>
            <a:endParaRPr lang="nl-BE" dirty="0"/>
          </a:p>
        </p:txBody>
      </p:sp>
      <p:sp>
        <p:nvSpPr>
          <p:cNvPr id="9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540000" y="6048000"/>
            <a:ext cx="936000" cy="288000"/>
          </a:xfrm>
        </p:spPr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73489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rgbClr val="52BDEC"/>
                </a:solidFill>
              </a:defRPr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540000" y="6165304"/>
            <a:ext cx="4608064" cy="189312"/>
          </a:xfrm>
        </p:spPr>
        <p:txBody>
          <a:bodyPr/>
          <a:lstStyle>
            <a:lvl1pPr algn="l">
              <a:defRPr/>
            </a:lvl1pPr>
          </a:lstStyle>
          <a:p>
            <a:r>
              <a:rPr lang="nl-BE" dirty="0" smtClean="0"/>
              <a:t>ASB-RR          jan.christiaens@cs.kuleuven.be</a:t>
            </a:r>
            <a:endParaRPr lang="nl-BE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idx="1" hasCustomPrompt="1"/>
          </p:nvPr>
        </p:nvSpPr>
        <p:spPr>
          <a:xfrm>
            <a:off x="540000" y="1349999"/>
            <a:ext cx="83340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/>
            </a:lvl1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16900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0" y="0"/>
            <a:ext cx="9144000" cy="637200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3780000" y="2304000"/>
            <a:ext cx="5094000" cy="18002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en typ de titel van de sectie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780000" y="4419108"/>
            <a:ext cx="5094000" cy="10800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en typ de subtitel van de sectie</a:t>
            </a:r>
            <a:endParaRPr lang="nl-BE" dirty="0"/>
          </a:p>
        </p:txBody>
      </p:sp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00" y="6048000"/>
            <a:ext cx="1512458" cy="5400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0000"/>
            <a:ext cx="3300991" cy="320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196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rgbClr val="52BDEC"/>
                </a:solidFill>
              </a:defRPr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540000" y="1350000"/>
            <a:ext cx="4038600" cy="4428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 marL="1435100" indent="-2286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835400" y="1350000"/>
            <a:ext cx="4038600" cy="4428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 marL="1435100" indent="-2286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539552" y="6048000"/>
            <a:ext cx="936000" cy="288000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RACS &amp; R          jan.christiaens@cs.kuleuven.be          VeRoLog 2016</a:t>
            </a:r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3636000" y="6048000"/>
            <a:ext cx="936000" cy="288000"/>
          </a:xfrm>
          <a:prstGeom prst="rect">
            <a:avLst/>
          </a:prstGeom>
        </p:spPr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98030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540000" y="1350000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07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en typ de tekst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540000" y="1991922"/>
            <a:ext cx="4040188" cy="379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 marL="1435100" indent="-1800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824000" y="1350000"/>
            <a:ext cx="4039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en typ de tekst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4824000" y="1991922"/>
            <a:ext cx="4039200" cy="379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 marL="1584325" indent="-285750">
              <a:buFont typeface="Arial" pitchFamily="34" charset="0"/>
              <a:buChar char="-"/>
              <a:defRPr lang="nl-BE" sz="1600" kern="1200" dirty="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>
          <a:xfrm>
            <a:off x="539552" y="6048000"/>
            <a:ext cx="936000" cy="288000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RACS &amp; R          jan.christiaens@cs.kuleuven.be          VeRoLog 2016</a:t>
            </a:r>
            <a:endParaRPr lang="nl-BE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>
          <a:xfrm>
            <a:off x="3636000" y="6048000"/>
            <a:ext cx="936000" cy="288000"/>
          </a:xfrm>
          <a:prstGeom prst="rect">
            <a:avLst/>
          </a:prstGeom>
        </p:spPr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37820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539552" y="6048000"/>
            <a:ext cx="936000" cy="288000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RACS &amp; R          jan.christiaens@cs.kuleuven.be          VeRoLog 2016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3636000" y="6048000"/>
            <a:ext cx="936000" cy="288000"/>
          </a:xfrm>
          <a:prstGeom prst="rect">
            <a:avLst/>
          </a:prstGeom>
        </p:spPr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61822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539552" y="6048000"/>
            <a:ext cx="936000" cy="288000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RACS &amp; R          jan.christiaens@cs.kuleuven.be          VeRoLog 2016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3636000" y="6048000"/>
            <a:ext cx="936000" cy="288000"/>
          </a:xfrm>
          <a:prstGeom prst="rect">
            <a:avLst/>
          </a:prstGeom>
        </p:spPr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89059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3008313" cy="895100"/>
          </a:xfrm>
        </p:spPr>
        <p:txBody>
          <a:bodyPr anchor="t" anchorCtr="0"/>
          <a:lstStyle>
            <a:lvl1pPr algn="l">
              <a:defRPr sz="2000" b="1"/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3761909" y="540000"/>
            <a:ext cx="5105139" cy="5256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 marL="1435100" indent="-228600">
              <a:buFont typeface="Arial" pitchFamily="34" charset="0"/>
              <a:buChar char="-"/>
              <a:tabLst/>
              <a:defRPr sz="1600">
                <a:solidFill>
                  <a:srgbClr val="00407A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39552" y="1435101"/>
            <a:ext cx="3008313" cy="4356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en typ de tekst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539552" y="6048000"/>
            <a:ext cx="936000" cy="288000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RACS &amp; R          jan.christiaens@cs.kuleuven.be          VeRoLog 2016</a:t>
            </a:r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3636000" y="6048000"/>
            <a:ext cx="936000" cy="288000"/>
          </a:xfrm>
          <a:prstGeom prst="rect">
            <a:avLst/>
          </a:prstGeom>
        </p:spPr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06352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40000" y="4788000"/>
            <a:ext cx="8334000" cy="540000"/>
          </a:xfrm>
        </p:spPr>
        <p:txBody>
          <a:bodyPr anchor="t" anchorCtr="0">
            <a:noAutofit/>
          </a:bodyPr>
          <a:lstStyle>
            <a:lvl1pPr algn="l">
              <a:defRPr sz="2000" b="1"/>
            </a:lvl1pPr>
          </a:lstStyle>
          <a:p>
            <a:r>
              <a:rPr lang="nl-NL" dirty="0" smtClean="0"/>
              <a:t>Klik en typ de tekst</a:t>
            </a:r>
            <a:endParaRPr lang="nl-BE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40000" y="540000"/>
            <a:ext cx="8334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40000" y="5445224"/>
            <a:ext cx="8334000" cy="360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en typ de tekst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540000" y="6048000"/>
            <a:ext cx="936000" cy="288000"/>
          </a:xfrm>
          <a:prstGeom prst="rect">
            <a:avLst/>
          </a:prstGeom>
        </p:spPr>
        <p:txBody>
          <a:bodyPr/>
          <a:lstStyle/>
          <a:p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3636000" y="6048000"/>
            <a:ext cx="936000" cy="288000"/>
          </a:xfrm>
          <a:prstGeom prst="rect">
            <a:avLst/>
          </a:prstGeom>
        </p:spPr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8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1566000" y="6048000"/>
            <a:ext cx="1980000" cy="288000"/>
          </a:xfrm>
        </p:spPr>
        <p:txBody>
          <a:bodyPr/>
          <a:lstStyle/>
          <a:p>
            <a:r>
              <a:rPr lang="pt-BR" smtClean="0"/>
              <a:t>RACS &amp; R          jan.christiaens@cs.kuleuven.be          VeRoLog 2016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24263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8334000" cy="90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40000" y="1349999"/>
            <a:ext cx="83340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540000" y="6165304"/>
            <a:ext cx="4320032" cy="1706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>
                <a:solidFill>
                  <a:srgbClr val="004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BE" dirty="0" smtClean="0"/>
              <a:t>ASB-RR          jan.christiaens@cs.kuleuven.be</a:t>
            </a:r>
            <a:endParaRPr lang="nl-BE" dirty="0"/>
          </a:p>
        </p:txBody>
      </p:sp>
      <p:sp>
        <p:nvSpPr>
          <p:cNvPr id="7" name="Rechthoek 6"/>
          <p:cNvSpPr/>
          <p:nvPr/>
        </p:nvSpPr>
        <p:spPr>
          <a:xfrm>
            <a:off x="0" y="6372000"/>
            <a:ext cx="9144000" cy="48600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00" y="6048000"/>
            <a:ext cx="151245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21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709" r:id="rId2"/>
    <p:sldLayoutId id="2147483698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kern="1200" baseline="0">
          <a:solidFill>
            <a:srgbClr val="52BDEC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60000" indent="-360000" algn="l" defTabSz="914400" rtl="0" eaLnBrk="1" latinLnBrk="0" hangingPunct="1">
        <a:spcBef>
          <a:spcPts val="580"/>
        </a:spcBef>
        <a:buSzPct val="110000"/>
        <a:buFont typeface="Arial" pitchFamily="34" charset="0"/>
        <a:buChar char="•"/>
        <a:defRPr sz="24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1pPr>
      <a:lvl2pPr marL="720000" indent="-360363" algn="l" defTabSz="914400" rtl="0" eaLnBrk="1" latinLnBrk="0" hangingPunct="1">
        <a:spcBef>
          <a:spcPts val="580"/>
        </a:spcBef>
        <a:buSzPct val="75000"/>
        <a:buFont typeface="Courier New" pitchFamily="49" charset="0"/>
        <a:buChar char="o"/>
        <a:defRPr sz="24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2pPr>
      <a:lvl3pPr marL="990000" indent="-2700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3pPr>
      <a:lvl4pPr marL="1168400" indent="-180000" algn="l" defTabSz="914400" rtl="0" eaLnBrk="1" latinLnBrk="0" hangingPunct="1">
        <a:spcBef>
          <a:spcPts val="380"/>
        </a:spcBef>
        <a:buSzPct val="80000"/>
        <a:buFont typeface="Arial" pitchFamily="34" charset="0"/>
        <a:buChar char="•"/>
        <a:defRPr sz="16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4pPr>
      <a:lvl5pPr marL="1338263" indent="-179388" algn="l" defTabSz="914400" rtl="0" eaLnBrk="1" latinLnBrk="0" hangingPunct="1">
        <a:spcBef>
          <a:spcPts val="380"/>
        </a:spcBef>
        <a:buFont typeface="Arial" pitchFamily="34" charset="0"/>
        <a:buChar char="-"/>
        <a:defRPr lang="nl-BE" sz="1600" kern="1200" dirty="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4000"/>
            <a:ext cx="3240000" cy="2668236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8334000" cy="90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40000" y="1349999"/>
            <a:ext cx="83340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39552" y="6048000"/>
            <a:ext cx="936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rgbClr val="004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566000" y="6048000"/>
            <a:ext cx="1980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>
                <a:solidFill>
                  <a:srgbClr val="004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smtClean="0"/>
              <a:t>RACS &amp; R          jan.christiaens@cs.kuleuven.be          VeRoLog 2016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636000" y="6048000"/>
            <a:ext cx="936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rgbClr val="004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35D8031-C8E5-48F8-A3B6-81643B27A3A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7" name="Rechthoek 6"/>
          <p:cNvSpPr/>
          <p:nvPr/>
        </p:nvSpPr>
        <p:spPr>
          <a:xfrm>
            <a:off x="0" y="6372000"/>
            <a:ext cx="9144000" cy="48600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00" y="6048000"/>
            <a:ext cx="151245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55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kern="1200" baseline="0">
          <a:solidFill>
            <a:srgbClr val="52BDEC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60000" indent="-360000" algn="l" defTabSz="914400" rtl="0" eaLnBrk="1" latinLnBrk="0" hangingPunct="1">
        <a:spcBef>
          <a:spcPts val="580"/>
        </a:spcBef>
        <a:buSzPct val="110000"/>
        <a:buFont typeface="Arial" pitchFamily="34" charset="0"/>
        <a:buChar char="•"/>
        <a:defRPr sz="24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1pPr>
      <a:lvl2pPr marL="720000" indent="-360363" algn="l" defTabSz="914400" rtl="0" eaLnBrk="1" latinLnBrk="0" hangingPunct="1">
        <a:spcBef>
          <a:spcPts val="580"/>
        </a:spcBef>
        <a:buSzPct val="75000"/>
        <a:buFont typeface="Courier New" pitchFamily="49" charset="0"/>
        <a:buChar char="o"/>
        <a:defRPr sz="24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2pPr>
      <a:lvl3pPr marL="990000" indent="-2700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3pPr>
      <a:lvl4pPr marL="1168400" indent="-180000" algn="l" defTabSz="914400" rtl="0" eaLnBrk="1" latinLnBrk="0" hangingPunct="1">
        <a:spcBef>
          <a:spcPts val="380"/>
        </a:spcBef>
        <a:buSzPct val="80000"/>
        <a:buFont typeface="Arial" pitchFamily="34" charset="0"/>
        <a:buChar char="•"/>
        <a:defRPr sz="16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4pPr>
      <a:lvl5pPr marL="1338263" indent="-179388" algn="l" defTabSz="914400" rtl="0" eaLnBrk="1" latinLnBrk="0" hangingPunct="1">
        <a:spcBef>
          <a:spcPts val="380"/>
        </a:spcBef>
        <a:buFont typeface="Arial" pitchFamily="34" charset="0"/>
        <a:buChar char="-"/>
        <a:defRPr lang="nl-BE" sz="1600" kern="1200" dirty="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2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2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2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wmv"/><Relationship Id="rId1" Type="http://schemas.openxmlformats.org/officeDocument/2006/relationships/video" Target="NULL" TargetMode="External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2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wmv"/><Relationship Id="rId1" Type="http://schemas.openxmlformats.org/officeDocument/2006/relationships/video" Target="NULL" TargetMode="External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2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wmv"/><Relationship Id="rId1" Type="http://schemas.openxmlformats.org/officeDocument/2006/relationships/video" Target="NULL" TargetMode="External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2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wmv"/><Relationship Id="rId1" Type="http://schemas.openxmlformats.org/officeDocument/2006/relationships/video" Target="NULL" TargetMode="External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2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wmv"/><Relationship Id="rId1" Type="http://schemas.openxmlformats.org/officeDocument/2006/relationships/video" Target="NULL" TargetMode="External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2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wmv"/><Relationship Id="rId1" Type="http://schemas.openxmlformats.org/officeDocument/2006/relationships/video" Target="NULL" TargetMode="External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wmv"/><Relationship Id="rId1" Type="http://schemas.openxmlformats.org/officeDocument/2006/relationships/video" Target="NULL" TargetMode="External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2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wmv"/><Relationship Id="rId1" Type="http://schemas.openxmlformats.org/officeDocument/2006/relationships/video" Target="NULL" TargetMode="External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30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7" Type="http://schemas.openxmlformats.org/officeDocument/2006/relationships/image" Target="../media/image54.png"/><Relationship Id="rId2" Type="http://schemas.microsoft.com/office/2007/relationships/media" Target="../media/media3.wmv"/><Relationship Id="rId1" Type="http://schemas.openxmlformats.org/officeDocument/2006/relationships/video" Target="NULL" TargetMode="External"/><Relationship Id="rId6" Type="http://schemas.openxmlformats.org/officeDocument/2006/relationships/image" Target="../media/image53.png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2627784" y="2132856"/>
            <a:ext cx="5976208" cy="3456384"/>
          </a:xfrm>
        </p:spPr>
        <p:txBody>
          <a:bodyPr/>
          <a:lstStyle/>
          <a:p>
            <a:pPr algn="ctr"/>
            <a:r>
              <a:rPr lang="en-US" sz="2400" b="1" dirty="0" smtClean="0"/>
              <a:t>SISRs</a:t>
            </a:r>
            <a:br>
              <a:rPr lang="en-US" sz="2400" b="1" dirty="0" smtClean="0"/>
            </a:br>
            <a:r>
              <a:rPr lang="en-US" sz="2400" b="1" dirty="0" smtClean="0"/>
              <a:t>An effective ruin &amp; recreate heuristic based on slack induction</a:t>
            </a:r>
            <a:r>
              <a:rPr lang="nl-BE" sz="2000" dirty="0" smtClean="0"/>
              <a:t/>
            </a:r>
            <a:br>
              <a:rPr lang="nl-BE" sz="2000" dirty="0" smtClean="0"/>
            </a:br>
            <a:r>
              <a:rPr lang="nl-BE" sz="2000" dirty="0" smtClean="0"/>
              <a:t/>
            </a:r>
            <a:br>
              <a:rPr lang="nl-BE" sz="2000" dirty="0" smtClean="0"/>
            </a:br>
            <a:r>
              <a:rPr lang="nl-BE" sz="2000" dirty="0" smtClean="0"/>
              <a:t/>
            </a:r>
            <a:br>
              <a:rPr lang="nl-BE" sz="2000" dirty="0" smtClean="0"/>
            </a:br>
            <a:r>
              <a:rPr lang="nl-BE" sz="1400" dirty="0" smtClean="0"/>
              <a:t>Jan Christiaens</a:t>
            </a:r>
            <a:br>
              <a:rPr lang="nl-BE" sz="1400" dirty="0" smtClean="0"/>
            </a:br>
            <a:r>
              <a:rPr lang="nl-BE" sz="1400" dirty="0" smtClean="0"/>
              <a:t>Greet Vanden Berghe</a:t>
            </a:r>
            <a:br>
              <a:rPr lang="nl-BE" sz="1400" dirty="0" smtClean="0"/>
            </a:br>
            <a:r>
              <a:rPr lang="nl-BE" sz="1400" dirty="0" smtClean="0"/>
              <a:t/>
            </a:r>
            <a:br>
              <a:rPr lang="nl-BE" sz="1400" dirty="0" smtClean="0"/>
            </a:br>
            <a:r>
              <a:rPr lang="nl-BE" sz="1400" dirty="0" smtClean="0"/>
              <a:t>greet.vandenberghe@cs.kuleuven.be</a:t>
            </a:r>
            <a:r>
              <a:rPr lang="nl-BE" sz="2800" dirty="0" smtClean="0"/>
              <a:t/>
            </a:r>
            <a:br>
              <a:rPr lang="nl-BE" sz="2800" dirty="0" smtClean="0"/>
            </a:br>
            <a:r>
              <a:rPr lang="nl-BE" sz="2500" dirty="0" smtClean="0"/>
              <a:t/>
            </a:r>
            <a:br>
              <a:rPr lang="nl-BE" sz="2500" dirty="0" smtClean="0"/>
            </a:br>
            <a:endParaRPr lang="nl-BE" sz="2500" dirty="0"/>
          </a:p>
        </p:txBody>
      </p:sp>
    </p:spTree>
    <p:extLst>
      <p:ext uri="{BB962C8B-B14F-4D97-AF65-F5344CB8AC3E}">
        <p14:creationId xmlns:p14="http://schemas.microsoft.com/office/powerpoint/2010/main" val="79653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ASB-RR          jan.christiaens@cs.kuleuven.be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Rechthoe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702839"/>
            <a:ext cx="9144000" cy="531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4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inhoud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590" y="404275"/>
            <a:ext cx="4928050" cy="3099250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0"/>
            <a:ext cx="2738356" cy="172058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692" y="1751617"/>
            <a:ext cx="2923242" cy="1751908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389" y="3908628"/>
            <a:ext cx="2466975" cy="184785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225145"/>
            <a:ext cx="3276600" cy="1390650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2989876" y="1720583"/>
            <a:ext cx="141964" cy="19244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5737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664"/>
            <a:ext cx="9144000" cy="5009163"/>
          </a:xfrm>
          <a:prstGeom prst="rect">
            <a:avLst/>
          </a:prstGeom>
        </p:spPr>
      </p:pic>
      <p:sp>
        <p:nvSpPr>
          <p:cNvPr id="6" name="Afgeronde rechthoek 5"/>
          <p:cNvSpPr/>
          <p:nvPr/>
        </p:nvSpPr>
        <p:spPr>
          <a:xfrm>
            <a:off x="323528" y="1349999"/>
            <a:ext cx="8550472" cy="710849"/>
          </a:xfrm>
          <a:prstGeom prst="roundRect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Afgeronde rechthoek 6"/>
          <p:cNvSpPr/>
          <p:nvPr/>
        </p:nvSpPr>
        <p:spPr>
          <a:xfrm>
            <a:off x="350708" y="3356993"/>
            <a:ext cx="8550472" cy="1944216"/>
          </a:xfrm>
          <a:prstGeom prst="roundRect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332" y="7622"/>
            <a:ext cx="2857500" cy="1600200"/>
          </a:xfrm>
          <a:prstGeom prst="rect">
            <a:avLst/>
          </a:prstGeom>
        </p:spPr>
      </p:pic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3566070" y="256347"/>
            <a:ext cx="1151680" cy="5083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normAutofit fontScale="90000"/>
          </a:bodyPr>
          <a:lstStyle/>
          <a:p>
            <a:endParaRPr lang="nl-BE" dirty="0"/>
          </a:p>
        </p:txBody>
      </p:sp>
      <p:sp>
        <p:nvSpPr>
          <p:cNvPr id="8" name="Afgeronde rechthoek 7"/>
          <p:cNvSpPr/>
          <p:nvPr/>
        </p:nvSpPr>
        <p:spPr>
          <a:xfrm>
            <a:off x="350708" y="2708920"/>
            <a:ext cx="8550472" cy="585294"/>
          </a:xfrm>
          <a:prstGeom prst="roundRect">
            <a:avLst/>
          </a:prstGeom>
          <a:solidFill>
            <a:schemeClr val="bg1">
              <a:alpha val="0"/>
            </a:schemeClr>
          </a:solidFill>
          <a:ln w="38100">
            <a:solidFill>
              <a:srgbClr val="1D8D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1D8DB0"/>
              </a:solidFill>
            </a:endParaRPr>
          </a:p>
        </p:txBody>
      </p:sp>
      <p:sp>
        <p:nvSpPr>
          <p:cNvPr id="9" name="Afgeronde rechthoek 8"/>
          <p:cNvSpPr/>
          <p:nvPr/>
        </p:nvSpPr>
        <p:spPr>
          <a:xfrm>
            <a:off x="323528" y="2117376"/>
            <a:ext cx="8550472" cy="528765"/>
          </a:xfrm>
          <a:prstGeom prst="roundRect">
            <a:avLst/>
          </a:prstGeom>
          <a:solidFill>
            <a:schemeClr val="bg1">
              <a:alpha val="0"/>
            </a:schemeClr>
          </a:solidFill>
          <a:ln w="3810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1476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0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SISRs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540000" y="1737304"/>
            <a:ext cx="8334000" cy="44280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dirty="0" smtClean="0"/>
              <a:t>Ruin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Recreate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Fleet minimisation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5752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2210" y="2564904"/>
            <a:ext cx="8334000" cy="900000"/>
          </a:xfrm>
        </p:spPr>
        <p:txBody>
          <a:bodyPr>
            <a:normAutofit fontScale="90000"/>
          </a:bodyPr>
          <a:lstStyle/>
          <a:p>
            <a:r>
              <a:rPr lang="en-GB" sz="6000" dirty="0" smtClean="0"/>
              <a:t>1. SISRs </a:t>
            </a:r>
            <a:r>
              <a:rPr lang="en-GB" sz="6000" b="1" dirty="0" smtClean="0"/>
              <a:t>ruin</a:t>
            </a:r>
            <a:r>
              <a:rPr lang="en-GB" b="1" dirty="0" smtClean="0"/>
              <a:t>  </a:t>
            </a:r>
            <a:endParaRPr lang="nl-BE" b="1" dirty="0"/>
          </a:p>
        </p:txBody>
      </p:sp>
      <p:sp>
        <p:nvSpPr>
          <p:cNvPr id="3" name="Tijdelijke aanduiding voor inhoud 3"/>
          <p:cNvSpPr>
            <a:spLocks noGrp="1"/>
          </p:cNvSpPr>
          <p:nvPr>
            <p:ph idx="1"/>
          </p:nvPr>
        </p:nvSpPr>
        <p:spPr>
          <a:xfrm>
            <a:off x="512210" y="3573016"/>
            <a:ext cx="8334000" cy="2727073"/>
          </a:xfrm>
        </p:spPr>
        <p:txBody>
          <a:bodyPr/>
          <a:lstStyle/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r>
              <a:rPr lang="nl-BE" sz="2000" dirty="0" err="1" smtClean="0"/>
              <a:t>Remove</a:t>
            </a:r>
            <a:r>
              <a:rPr lang="nl-BE" sz="2000" dirty="0" smtClean="0"/>
              <a:t> </a:t>
            </a:r>
            <a:r>
              <a:rPr lang="nl-BE" sz="2000" dirty="0" err="1" smtClean="0"/>
              <a:t>customers</a:t>
            </a:r>
            <a:r>
              <a:rPr lang="nl-BE" sz="2000" dirty="0" smtClean="0"/>
              <a:t> – </a:t>
            </a:r>
            <a:r>
              <a:rPr lang="nl-BE" sz="2000" dirty="0" err="1" smtClean="0"/>
              <a:t>Adjacent</a:t>
            </a:r>
            <a:r>
              <a:rPr lang="nl-BE" sz="2000" dirty="0" smtClean="0"/>
              <a:t> string </a:t>
            </a:r>
            <a:r>
              <a:rPr lang="nl-BE" sz="2000" dirty="0" err="1" smtClean="0"/>
              <a:t>removal</a:t>
            </a: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715963" indent="-266700" defTabSz="1131888">
              <a:tabLst>
                <a:tab pos="3048000" algn="l"/>
              </a:tabLst>
            </a:pPr>
            <a:r>
              <a:rPr lang="nl-BE" sz="2000" b="1" dirty="0" err="1">
                <a:solidFill>
                  <a:srgbClr val="147694"/>
                </a:solidFill>
              </a:rPr>
              <a:t>capacity</a:t>
            </a:r>
            <a:r>
              <a:rPr lang="nl-BE" sz="2000" dirty="0">
                <a:solidFill>
                  <a:srgbClr val="147694"/>
                </a:solidFill>
              </a:rPr>
              <a:t> </a:t>
            </a:r>
            <a:r>
              <a:rPr lang="nl-BE" sz="2000" dirty="0" err="1"/>
              <a:t>slack</a:t>
            </a:r>
            <a:r>
              <a:rPr lang="nl-BE" sz="2000" dirty="0"/>
              <a:t>	</a:t>
            </a:r>
            <a:r>
              <a:rPr lang="nl-BE" sz="2000" dirty="0" smtClean="0"/>
              <a:t>- </a:t>
            </a:r>
            <a:r>
              <a:rPr lang="nl-BE" sz="2000" dirty="0" err="1" smtClean="0"/>
              <a:t>vehicles</a:t>
            </a:r>
            <a:r>
              <a:rPr lang="nl-BE" sz="2000" dirty="0" smtClean="0"/>
              <a:t> </a:t>
            </a:r>
            <a:r>
              <a:rPr lang="nl-BE" sz="2000" dirty="0" err="1"/>
              <a:t>gain</a:t>
            </a:r>
            <a:r>
              <a:rPr lang="nl-BE" sz="2000" dirty="0"/>
              <a:t> free </a:t>
            </a:r>
            <a:r>
              <a:rPr lang="nl-BE" sz="2000" dirty="0" err="1" smtClean="0"/>
              <a:t>capacity</a:t>
            </a:r>
            <a:endParaRPr lang="nl-BE" sz="2000" dirty="0"/>
          </a:p>
          <a:p>
            <a:pPr marL="715963" indent="-266700">
              <a:tabLst>
                <a:tab pos="3048000" algn="l"/>
              </a:tabLst>
            </a:pPr>
            <a:r>
              <a:rPr lang="nl-BE" sz="2000" b="1" dirty="0" err="1">
                <a:solidFill>
                  <a:srgbClr val="147694"/>
                </a:solidFill>
              </a:rPr>
              <a:t>spatial</a:t>
            </a:r>
            <a:r>
              <a:rPr lang="nl-BE" sz="2000" dirty="0">
                <a:solidFill>
                  <a:srgbClr val="147694"/>
                </a:solidFill>
              </a:rPr>
              <a:t> </a:t>
            </a:r>
            <a:r>
              <a:rPr lang="nl-BE" sz="2000" dirty="0" err="1"/>
              <a:t>slack</a:t>
            </a:r>
            <a:r>
              <a:rPr lang="nl-BE" sz="2000" dirty="0"/>
              <a:t>	</a:t>
            </a:r>
            <a:r>
              <a:rPr lang="nl-BE" sz="2000" dirty="0" smtClean="0"/>
              <a:t>- </a:t>
            </a:r>
            <a:r>
              <a:rPr lang="nl-BE" sz="2000" dirty="0" err="1" smtClean="0"/>
              <a:t>vehicles</a:t>
            </a:r>
            <a:r>
              <a:rPr lang="nl-BE" sz="2000" dirty="0" smtClean="0"/>
              <a:t> </a:t>
            </a:r>
            <a:r>
              <a:rPr lang="nl-BE" sz="2000" dirty="0"/>
              <a:t>are </a:t>
            </a:r>
            <a:r>
              <a:rPr lang="nl-BE" sz="2000" dirty="0" err="1"/>
              <a:t>detached</a:t>
            </a:r>
            <a:r>
              <a:rPr lang="nl-BE" sz="2000" dirty="0"/>
              <a:t> </a:t>
            </a:r>
            <a:r>
              <a:rPr lang="nl-BE" sz="2000" dirty="0" err="1"/>
              <a:t>from</a:t>
            </a:r>
            <a:r>
              <a:rPr lang="nl-BE" sz="2000" dirty="0"/>
              <a:t> </a:t>
            </a:r>
            <a:r>
              <a:rPr lang="nl-BE" sz="2000" dirty="0" err="1" smtClean="0"/>
              <a:t>regions</a:t>
            </a:r>
            <a:endParaRPr lang="nl-BE" sz="2000" b="1" i="1" dirty="0">
              <a:sym typeface="Wingdings" pitchFamily="2" charset="2"/>
            </a:endParaRPr>
          </a:p>
          <a:p>
            <a:pPr marL="0" indent="0">
              <a:buNone/>
            </a:pPr>
            <a:endParaRPr lang="nl-BE" sz="2000" dirty="0" smtClean="0"/>
          </a:p>
        </p:txBody>
      </p:sp>
    </p:spTree>
    <p:extLst>
      <p:ext uri="{BB962C8B-B14F-4D97-AF65-F5344CB8AC3E}">
        <p14:creationId xmlns:p14="http://schemas.microsoft.com/office/powerpoint/2010/main" val="284120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1680" y="756000"/>
            <a:ext cx="561662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2800" dirty="0" err="1" smtClean="0"/>
              <a:t>Spatial</a:t>
            </a:r>
            <a:r>
              <a:rPr lang="nl-BE" sz="2800" dirty="0" smtClean="0"/>
              <a:t> </a:t>
            </a:r>
            <a:r>
              <a:rPr lang="nl-BE" sz="2800" dirty="0" err="1" smtClean="0"/>
              <a:t>slack</a:t>
            </a:r>
            <a:endParaRPr lang="nl-BE" sz="2800" dirty="0"/>
          </a:p>
        </p:txBody>
      </p:sp>
      <p:sp>
        <p:nvSpPr>
          <p:cNvPr id="5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540000" y="6525344"/>
            <a:ext cx="4608064" cy="189312"/>
          </a:xfrm>
        </p:spPr>
        <p:txBody>
          <a:bodyPr/>
          <a:lstStyle/>
          <a:p>
            <a:r>
              <a:rPr lang="nl-BE" dirty="0" err="1" smtClean="0"/>
              <a:t>SISRs</a:t>
            </a:r>
            <a:r>
              <a:rPr lang="nl-BE" dirty="0" smtClean="0"/>
              <a:t>          jan.christiaens@cs.kuleuven.be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9051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1680" y="756000"/>
            <a:ext cx="561662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2800" dirty="0" err="1" smtClean="0"/>
              <a:t>Spatial</a:t>
            </a:r>
            <a:r>
              <a:rPr lang="nl-BE" sz="2800" dirty="0" smtClean="0"/>
              <a:t> </a:t>
            </a:r>
            <a:r>
              <a:rPr lang="nl-BE" sz="2800" dirty="0" err="1" smtClean="0"/>
              <a:t>slack</a:t>
            </a:r>
            <a:r>
              <a:rPr lang="nl-BE" sz="2800" dirty="0" smtClean="0"/>
              <a:t> – Maximum </a:t>
            </a:r>
            <a:r>
              <a:rPr lang="nl-BE" sz="2800" dirty="0" err="1"/>
              <a:t>d</a:t>
            </a:r>
            <a:r>
              <a:rPr lang="nl-BE" sz="2800" dirty="0" err="1" smtClean="0"/>
              <a:t>istance</a:t>
            </a:r>
            <a:endParaRPr lang="nl-BE" sz="2800" dirty="0"/>
          </a:p>
        </p:txBody>
      </p:sp>
      <p:sp>
        <p:nvSpPr>
          <p:cNvPr id="5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540000" y="6525344"/>
            <a:ext cx="4608064" cy="189312"/>
          </a:xfrm>
        </p:spPr>
        <p:txBody>
          <a:bodyPr/>
          <a:lstStyle/>
          <a:p>
            <a:r>
              <a:rPr lang="nl-BE" dirty="0" err="1" smtClean="0"/>
              <a:t>SISRs</a:t>
            </a:r>
            <a:r>
              <a:rPr lang="nl-BE" dirty="0" smtClean="0"/>
              <a:t>          jan.christiaens@cs.kuleuven.be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0388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1680" y="756000"/>
            <a:ext cx="561662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2800" dirty="0" err="1" smtClean="0"/>
              <a:t>Spatial</a:t>
            </a:r>
            <a:r>
              <a:rPr lang="nl-BE" sz="2800" dirty="0" smtClean="0"/>
              <a:t> </a:t>
            </a:r>
            <a:r>
              <a:rPr lang="nl-BE" sz="2800" dirty="0" err="1" smtClean="0"/>
              <a:t>slack</a:t>
            </a:r>
            <a:r>
              <a:rPr lang="nl-BE" sz="2800" dirty="0" smtClean="0"/>
              <a:t> – Maximum </a:t>
            </a:r>
            <a:r>
              <a:rPr lang="nl-BE" sz="2800" dirty="0" err="1"/>
              <a:t>d</a:t>
            </a:r>
            <a:r>
              <a:rPr lang="nl-BE" sz="2800" dirty="0" err="1" smtClean="0"/>
              <a:t>istance</a:t>
            </a:r>
            <a:endParaRPr lang="nl-BE" sz="2800" dirty="0"/>
          </a:p>
        </p:txBody>
      </p:sp>
      <p:sp>
        <p:nvSpPr>
          <p:cNvPr id="5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540000" y="6480048"/>
            <a:ext cx="4608064" cy="189312"/>
          </a:xfrm>
        </p:spPr>
        <p:txBody>
          <a:bodyPr/>
          <a:lstStyle/>
          <a:p>
            <a:r>
              <a:rPr lang="nl-BE" dirty="0" err="1" smtClean="0"/>
              <a:t>SISRs</a:t>
            </a:r>
            <a:r>
              <a:rPr lang="nl-BE" dirty="0" smtClean="0"/>
              <a:t>          jan.christiaens@cs.kuleuven.be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2526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1680" y="756000"/>
            <a:ext cx="561662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2800" dirty="0" err="1" smtClean="0"/>
              <a:t>Spatial</a:t>
            </a:r>
            <a:r>
              <a:rPr lang="nl-BE" sz="2800" dirty="0" smtClean="0"/>
              <a:t> </a:t>
            </a:r>
            <a:r>
              <a:rPr lang="nl-BE" sz="2800" dirty="0" err="1"/>
              <a:t>s</a:t>
            </a:r>
            <a:r>
              <a:rPr lang="nl-BE" sz="2800" dirty="0" err="1" smtClean="0"/>
              <a:t>lack</a:t>
            </a:r>
            <a:r>
              <a:rPr lang="nl-BE" sz="2800" dirty="0" smtClean="0"/>
              <a:t> </a:t>
            </a:r>
            <a:r>
              <a:rPr lang="nl-BE" sz="2800" dirty="0"/>
              <a:t>– </a:t>
            </a:r>
            <a:r>
              <a:rPr lang="nl-BE" sz="2800" dirty="0" smtClean="0"/>
              <a:t>Total </a:t>
            </a:r>
            <a:r>
              <a:rPr lang="nl-BE" sz="2800" dirty="0" err="1"/>
              <a:t>d</a:t>
            </a:r>
            <a:r>
              <a:rPr lang="nl-BE" sz="2800" dirty="0" err="1" smtClean="0"/>
              <a:t>istance</a:t>
            </a:r>
            <a:endParaRPr lang="nl-BE" sz="2800" dirty="0"/>
          </a:p>
        </p:txBody>
      </p:sp>
      <p:sp>
        <p:nvSpPr>
          <p:cNvPr id="5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540000" y="6480048"/>
            <a:ext cx="4608064" cy="189312"/>
          </a:xfrm>
        </p:spPr>
        <p:txBody>
          <a:bodyPr/>
          <a:lstStyle/>
          <a:p>
            <a:r>
              <a:rPr lang="nl-BE" dirty="0" err="1" smtClean="0"/>
              <a:t>SISRs</a:t>
            </a:r>
            <a:r>
              <a:rPr lang="nl-BE" dirty="0" smtClean="0"/>
              <a:t>          jan.christiaens@cs.kuleuven.be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0908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1680" y="756000"/>
            <a:ext cx="561662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2800" dirty="0" err="1" smtClean="0"/>
              <a:t>Spatial</a:t>
            </a:r>
            <a:r>
              <a:rPr lang="nl-BE" sz="2800" dirty="0" smtClean="0"/>
              <a:t> </a:t>
            </a:r>
            <a:r>
              <a:rPr lang="nl-BE" sz="2800" dirty="0" err="1" smtClean="0"/>
              <a:t>slack</a:t>
            </a:r>
            <a:r>
              <a:rPr lang="nl-BE" sz="2800" dirty="0" smtClean="0"/>
              <a:t> </a:t>
            </a:r>
            <a:r>
              <a:rPr lang="nl-BE" sz="2800" dirty="0"/>
              <a:t>– </a:t>
            </a:r>
            <a:r>
              <a:rPr lang="nl-BE" sz="2800" dirty="0" smtClean="0"/>
              <a:t>Total </a:t>
            </a:r>
            <a:r>
              <a:rPr lang="nl-BE" sz="2800" dirty="0" err="1"/>
              <a:t>d</a:t>
            </a:r>
            <a:r>
              <a:rPr lang="nl-BE" sz="2800" dirty="0" err="1" smtClean="0"/>
              <a:t>istance</a:t>
            </a:r>
            <a:endParaRPr lang="nl-BE" sz="2800" dirty="0"/>
          </a:p>
        </p:txBody>
      </p:sp>
      <p:sp>
        <p:nvSpPr>
          <p:cNvPr id="5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540000" y="6480048"/>
            <a:ext cx="4608064" cy="189312"/>
          </a:xfrm>
        </p:spPr>
        <p:txBody>
          <a:bodyPr/>
          <a:lstStyle/>
          <a:p>
            <a:r>
              <a:rPr lang="nl-BE" dirty="0" err="1" smtClean="0"/>
              <a:t>SISRs</a:t>
            </a:r>
            <a:r>
              <a:rPr lang="nl-BE" dirty="0" smtClean="0"/>
              <a:t>          jan.christiaens@cs.kuleuven.be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2001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577114"/>
            <a:ext cx="6325281" cy="3003249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158" y="1577114"/>
            <a:ext cx="2259143" cy="299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2800" dirty="0" err="1" smtClean="0"/>
              <a:t>SISRs</a:t>
            </a:r>
            <a:r>
              <a:rPr lang="nl-BE" sz="2800" dirty="0" smtClean="0"/>
              <a:t> </a:t>
            </a:r>
            <a:r>
              <a:rPr lang="nl-BE" sz="2800" b="1" dirty="0"/>
              <a:t>r</a:t>
            </a:r>
            <a:r>
              <a:rPr lang="nl-BE" sz="2800" b="1" dirty="0" smtClean="0"/>
              <a:t>uin</a:t>
            </a:r>
            <a:r>
              <a:rPr lang="nl-BE" sz="2800" dirty="0" smtClean="0"/>
              <a:t> – </a:t>
            </a:r>
            <a:r>
              <a:rPr lang="nl-BE" sz="2800" dirty="0" err="1" smtClean="0"/>
              <a:t>Ajacent</a:t>
            </a:r>
            <a:r>
              <a:rPr lang="nl-BE" sz="2800" dirty="0" smtClean="0"/>
              <a:t> string </a:t>
            </a:r>
            <a:r>
              <a:rPr lang="nl-BE" sz="2800" dirty="0" err="1"/>
              <a:t>r</a:t>
            </a:r>
            <a:r>
              <a:rPr lang="nl-BE" sz="2800" dirty="0" err="1" smtClean="0"/>
              <a:t>emoval</a:t>
            </a:r>
            <a:endParaRPr lang="nl-BE" sz="2800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540000" y="6480048"/>
            <a:ext cx="4608064" cy="189312"/>
          </a:xfrm>
        </p:spPr>
        <p:txBody>
          <a:bodyPr/>
          <a:lstStyle/>
          <a:p>
            <a:r>
              <a:rPr lang="nl-BE" dirty="0" err="1" smtClean="0"/>
              <a:t>SISRs</a:t>
            </a:r>
            <a:r>
              <a:rPr lang="nl-BE" dirty="0" smtClean="0"/>
              <a:t>          jan.christiaens@cs.kuleuven.be</a:t>
            </a:r>
            <a:endParaRPr lang="nl-BE" dirty="0"/>
          </a:p>
        </p:txBody>
      </p:sp>
      <p:pic>
        <p:nvPicPr>
          <p:cNvPr id="2050" name="Picture 2" descr="D:\KU Leuven\Conferenties\EURO 2018 - vrps\SISRs_ruin_method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292412"/>
            <a:ext cx="3728290" cy="300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50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2800" dirty="0" smtClean="0"/>
              <a:t>Ruin </a:t>
            </a:r>
            <a:r>
              <a:rPr lang="nl-BE" sz="2800" dirty="0" err="1"/>
              <a:t>m</a:t>
            </a:r>
            <a:r>
              <a:rPr lang="nl-BE" sz="2800" dirty="0" err="1" smtClean="0"/>
              <a:t>ethods</a:t>
            </a:r>
            <a:r>
              <a:rPr lang="nl-BE" sz="2800" dirty="0" smtClean="0"/>
              <a:t> - </a:t>
            </a:r>
            <a:r>
              <a:rPr lang="nl-BE" sz="2800" dirty="0" err="1" smtClean="0"/>
              <a:t>Alternatives</a:t>
            </a:r>
            <a:endParaRPr lang="nl-BE" sz="2800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540000" y="6480048"/>
            <a:ext cx="4608064" cy="189312"/>
          </a:xfrm>
        </p:spPr>
        <p:txBody>
          <a:bodyPr/>
          <a:lstStyle/>
          <a:p>
            <a:r>
              <a:rPr lang="nl-BE" dirty="0" err="1" smtClean="0"/>
              <a:t>SISRs</a:t>
            </a:r>
            <a:r>
              <a:rPr lang="nl-BE" dirty="0" smtClean="0"/>
              <a:t>          jan.christiaens@cs.kuleuven.be</a:t>
            </a:r>
            <a:endParaRPr lang="nl-BE" dirty="0"/>
          </a:p>
        </p:txBody>
      </p:sp>
      <p:pic>
        <p:nvPicPr>
          <p:cNvPr id="1026" name="Picture 2" descr="D:\KU Leuven\Conferenties\EURO 2018 - vrps\different_ruin_method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92896"/>
            <a:ext cx="8339410" cy="291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887612" y="1772816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dirty="0" smtClean="0">
                <a:solidFill>
                  <a:srgbClr val="000000"/>
                </a:solidFill>
              </a:rPr>
              <a:t>Small </a:t>
            </a:r>
            <a:r>
              <a:rPr lang="nl-BE" dirty="0" err="1" smtClean="0">
                <a:solidFill>
                  <a:srgbClr val="000000"/>
                </a:solidFill>
              </a:rPr>
              <a:t>number</a:t>
            </a:r>
            <a:endParaRPr lang="nl-BE" dirty="0">
              <a:solidFill>
                <a:srgbClr val="000000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4036891" y="1772816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dirty="0" smtClean="0">
                <a:solidFill>
                  <a:srgbClr val="000000"/>
                </a:solidFill>
              </a:rPr>
              <a:t>Random</a:t>
            </a:r>
            <a:endParaRPr lang="nl-BE" dirty="0">
              <a:solidFill>
                <a:srgbClr val="000000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7116962" y="1772816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dirty="0" err="1" smtClean="0">
                <a:solidFill>
                  <a:srgbClr val="000000"/>
                </a:solidFill>
              </a:rPr>
              <a:t>Radial</a:t>
            </a:r>
            <a:endParaRPr lang="nl-BE" dirty="0">
              <a:solidFill>
                <a:srgbClr val="000000"/>
              </a:solidFill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3203848" y="1700808"/>
            <a:ext cx="5832648" cy="388843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9211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2800" dirty="0" smtClean="0"/>
              <a:t>Ruin </a:t>
            </a:r>
            <a:r>
              <a:rPr lang="nl-BE" sz="2800" dirty="0" err="1"/>
              <a:t>m</a:t>
            </a:r>
            <a:r>
              <a:rPr lang="nl-BE" sz="2800" dirty="0" err="1" smtClean="0"/>
              <a:t>ethods</a:t>
            </a:r>
            <a:r>
              <a:rPr lang="nl-BE" sz="2800" dirty="0" smtClean="0"/>
              <a:t> - </a:t>
            </a:r>
            <a:r>
              <a:rPr lang="nl-BE" sz="2800" dirty="0" err="1" smtClean="0"/>
              <a:t>Alternatives</a:t>
            </a:r>
            <a:endParaRPr lang="nl-BE" sz="2800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540000" y="6480048"/>
            <a:ext cx="4608064" cy="189312"/>
          </a:xfrm>
        </p:spPr>
        <p:txBody>
          <a:bodyPr/>
          <a:lstStyle/>
          <a:p>
            <a:r>
              <a:rPr lang="nl-BE" dirty="0" err="1" smtClean="0"/>
              <a:t>SISRs</a:t>
            </a:r>
            <a:r>
              <a:rPr lang="nl-BE" dirty="0" smtClean="0"/>
              <a:t>          jan.christiaens@cs.kuleuven.be</a:t>
            </a:r>
            <a:endParaRPr lang="nl-BE" dirty="0"/>
          </a:p>
        </p:txBody>
      </p:sp>
      <p:pic>
        <p:nvPicPr>
          <p:cNvPr id="1026" name="Picture 2" descr="D:\KU Leuven\Conferenties\EURO 2018 - vrps\different_ruin_method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92896"/>
            <a:ext cx="8339410" cy="291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887612" y="1772816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dirty="0" smtClean="0">
                <a:solidFill>
                  <a:srgbClr val="000000"/>
                </a:solidFill>
              </a:rPr>
              <a:t>Small </a:t>
            </a:r>
            <a:r>
              <a:rPr lang="nl-BE" dirty="0" err="1" smtClean="0">
                <a:solidFill>
                  <a:srgbClr val="000000"/>
                </a:solidFill>
              </a:rPr>
              <a:t>number</a:t>
            </a:r>
            <a:endParaRPr lang="nl-BE" dirty="0">
              <a:solidFill>
                <a:srgbClr val="000000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4036891" y="1772816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dirty="0" smtClean="0">
                <a:solidFill>
                  <a:srgbClr val="000000"/>
                </a:solidFill>
              </a:rPr>
              <a:t>Random</a:t>
            </a:r>
            <a:endParaRPr lang="nl-BE" dirty="0">
              <a:solidFill>
                <a:srgbClr val="000000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7116962" y="1772816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dirty="0" err="1" smtClean="0">
                <a:solidFill>
                  <a:srgbClr val="000000"/>
                </a:solidFill>
              </a:rPr>
              <a:t>Radial</a:t>
            </a:r>
            <a:endParaRPr lang="nl-BE" dirty="0">
              <a:solidFill>
                <a:srgbClr val="000000"/>
              </a:solidFill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6156176" y="1700808"/>
            <a:ext cx="2952328" cy="388843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7780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2800" dirty="0" smtClean="0"/>
              <a:t>Ruin </a:t>
            </a:r>
            <a:r>
              <a:rPr lang="nl-BE" sz="2800" dirty="0" err="1" smtClean="0"/>
              <a:t>methods</a:t>
            </a:r>
            <a:r>
              <a:rPr lang="nl-BE" sz="2800" dirty="0" smtClean="0"/>
              <a:t> - </a:t>
            </a:r>
            <a:r>
              <a:rPr lang="nl-BE" sz="2800" dirty="0" err="1" smtClean="0"/>
              <a:t>Alternatives</a:t>
            </a:r>
            <a:endParaRPr lang="nl-BE" sz="2800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540000" y="6480048"/>
            <a:ext cx="4608064" cy="189312"/>
          </a:xfrm>
        </p:spPr>
        <p:txBody>
          <a:bodyPr/>
          <a:lstStyle/>
          <a:p>
            <a:r>
              <a:rPr lang="nl-BE" dirty="0" err="1" smtClean="0"/>
              <a:t>SISRs</a:t>
            </a:r>
            <a:r>
              <a:rPr lang="nl-BE" dirty="0" smtClean="0"/>
              <a:t>          jan.christiaens@cs.kuleuven.be</a:t>
            </a:r>
            <a:endParaRPr lang="nl-BE" dirty="0"/>
          </a:p>
        </p:txBody>
      </p:sp>
      <p:pic>
        <p:nvPicPr>
          <p:cNvPr id="1026" name="Picture 2" descr="D:\KU Leuven\Conferenties\EURO 2018 - vrps\different_ruin_method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92896"/>
            <a:ext cx="8339410" cy="291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887612" y="1772816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dirty="0" smtClean="0">
                <a:solidFill>
                  <a:srgbClr val="000000"/>
                </a:solidFill>
              </a:rPr>
              <a:t>Small </a:t>
            </a:r>
            <a:r>
              <a:rPr lang="nl-BE" dirty="0" err="1" smtClean="0">
                <a:solidFill>
                  <a:srgbClr val="000000"/>
                </a:solidFill>
              </a:rPr>
              <a:t>number</a:t>
            </a:r>
            <a:endParaRPr lang="nl-BE" dirty="0">
              <a:solidFill>
                <a:srgbClr val="000000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4036891" y="1772816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dirty="0" smtClean="0">
                <a:solidFill>
                  <a:srgbClr val="000000"/>
                </a:solidFill>
              </a:rPr>
              <a:t>Random</a:t>
            </a:r>
            <a:endParaRPr lang="nl-BE" dirty="0">
              <a:solidFill>
                <a:srgbClr val="000000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7116962" y="1772816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dirty="0" err="1" smtClean="0">
                <a:solidFill>
                  <a:srgbClr val="000000"/>
                </a:solidFill>
              </a:rPr>
              <a:t>Radial</a:t>
            </a:r>
            <a:endParaRPr lang="nl-B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26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2800" dirty="0" err="1" smtClean="0"/>
              <a:t>SISRs</a:t>
            </a:r>
            <a:r>
              <a:rPr lang="nl-BE" sz="2800" dirty="0" smtClean="0"/>
              <a:t> </a:t>
            </a:r>
            <a:r>
              <a:rPr lang="nl-BE" sz="2800" b="1" dirty="0" smtClean="0"/>
              <a:t>ruin</a:t>
            </a:r>
            <a:r>
              <a:rPr lang="nl-BE" sz="2800" dirty="0" smtClean="0"/>
              <a:t> – </a:t>
            </a:r>
            <a:r>
              <a:rPr lang="nl-BE" sz="2800" dirty="0" err="1" smtClean="0"/>
              <a:t>Ajacent</a:t>
            </a:r>
            <a:r>
              <a:rPr lang="nl-BE" sz="2800" dirty="0" smtClean="0"/>
              <a:t> string </a:t>
            </a:r>
            <a:r>
              <a:rPr lang="nl-BE" sz="2800" dirty="0" err="1"/>
              <a:t>r</a:t>
            </a:r>
            <a:r>
              <a:rPr lang="nl-BE" sz="2800" dirty="0" err="1" smtClean="0"/>
              <a:t>emoval</a:t>
            </a:r>
            <a:endParaRPr lang="nl-BE" sz="2800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540000" y="6480048"/>
            <a:ext cx="4608064" cy="189312"/>
          </a:xfrm>
        </p:spPr>
        <p:txBody>
          <a:bodyPr/>
          <a:lstStyle/>
          <a:p>
            <a:r>
              <a:rPr lang="nl-BE" dirty="0" err="1" smtClean="0"/>
              <a:t>SISRs</a:t>
            </a:r>
            <a:r>
              <a:rPr lang="nl-BE" dirty="0" smtClean="0"/>
              <a:t>          jan.christiaens@cs.kuleuven.be</a:t>
            </a:r>
            <a:endParaRPr lang="nl-BE" dirty="0"/>
          </a:p>
        </p:txBody>
      </p:sp>
      <p:pic>
        <p:nvPicPr>
          <p:cNvPr id="3075" name="Picture 3" descr="D:\KU Leuven\Conferenties\EURO 2018 - vrps\SISRs_ruin_al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8920"/>
            <a:ext cx="8465519" cy="181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/>
          <p:cNvSpPr/>
          <p:nvPr/>
        </p:nvSpPr>
        <p:spPr>
          <a:xfrm>
            <a:off x="1547664" y="1700808"/>
            <a:ext cx="7560840" cy="388843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7123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2800" dirty="0" err="1"/>
              <a:t>SISRs</a:t>
            </a:r>
            <a:r>
              <a:rPr lang="nl-BE" sz="2800" dirty="0"/>
              <a:t> </a:t>
            </a:r>
            <a:r>
              <a:rPr lang="nl-BE" sz="2800" b="1" dirty="0"/>
              <a:t>ruin</a:t>
            </a:r>
            <a:r>
              <a:rPr lang="nl-BE" sz="2800" dirty="0"/>
              <a:t> – </a:t>
            </a:r>
            <a:r>
              <a:rPr lang="nl-BE" sz="2800" dirty="0" err="1"/>
              <a:t>Ajacent</a:t>
            </a:r>
            <a:r>
              <a:rPr lang="nl-BE" sz="2800" dirty="0"/>
              <a:t> string </a:t>
            </a:r>
            <a:r>
              <a:rPr lang="nl-BE" sz="2800" dirty="0" err="1"/>
              <a:t>removal</a:t>
            </a:r>
            <a:endParaRPr lang="nl-BE" sz="2800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540000" y="6480048"/>
            <a:ext cx="4608064" cy="189312"/>
          </a:xfrm>
        </p:spPr>
        <p:txBody>
          <a:bodyPr/>
          <a:lstStyle/>
          <a:p>
            <a:r>
              <a:rPr lang="nl-BE" dirty="0" err="1" smtClean="0"/>
              <a:t>SISRs</a:t>
            </a:r>
            <a:r>
              <a:rPr lang="nl-BE" dirty="0" smtClean="0"/>
              <a:t>          jan.christiaens@cs.kuleuven.be</a:t>
            </a:r>
            <a:endParaRPr lang="nl-BE" dirty="0"/>
          </a:p>
        </p:txBody>
      </p:sp>
      <p:pic>
        <p:nvPicPr>
          <p:cNvPr id="3075" name="Picture 3" descr="D:\KU Leuven\Conferenties\EURO 2018 - vrps\SISRs_ruin_al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8920"/>
            <a:ext cx="8465519" cy="181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/>
          <p:cNvSpPr/>
          <p:nvPr/>
        </p:nvSpPr>
        <p:spPr>
          <a:xfrm>
            <a:off x="3059832" y="1700808"/>
            <a:ext cx="6048672" cy="388843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0975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2800" dirty="0" err="1"/>
              <a:t>SISRs</a:t>
            </a:r>
            <a:r>
              <a:rPr lang="nl-BE" sz="2800" dirty="0"/>
              <a:t> </a:t>
            </a:r>
            <a:r>
              <a:rPr lang="nl-BE" sz="2800" b="1" dirty="0"/>
              <a:t>ruin</a:t>
            </a:r>
            <a:r>
              <a:rPr lang="nl-BE" sz="2800" dirty="0"/>
              <a:t> – </a:t>
            </a:r>
            <a:r>
              <a:rPr lang="nl-BE" sz="2800" dirty="0" err="1"/>
              <a:t>Ajacent</a:t>
            </a:r>
            <a:r>
              <a:rPr lang="nl-BE" sz="2800" dirty="0"/>
              <a:t> string </a:t>
            </a:r>
            <a:r>
              <a:rPr lang="nl-BE" sz="2800" dirty="0" err="1"/>
              <a:t>removal</a:t>
            </a:r>
            <a:endParaRPr lang="nl-BE" sz="2800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540000" y="6480048"/>
            <a:ext cx="4608064" cy="189312"/>
          </a:xfrm>
        </p:spPr>
        <p:txBody>
          <a:bodyPr/>
          <a:lstStyle/>
          <a:p>
            <a:r>
              <a:rPr lang="nl-BE" dirty="0" err="1" smtClean="0"/>
              <a:t>SISRs</a:t>
            </a:r>
            <a:r>
              <a:rPr lang="nl-BE" dirty="0" smtClean="0"/>
              <a:t>          jan.christiaens@cs.kuleuven.be</a:t>
            </a:r>
            <a:endParaRPr lang="nl-BE" dirty="0"/>
          </a:p>
        </p:txBody>
      </p:sp>
      <p:pic>
        <p:nvPicPr>
          <p:cNvPr id="3075" name="Picture 3" descr="D:\KU Leuven\Conferenties\EURO 2018 - vrps\SISRs_ruin_al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8920"/>
            <a:ext cx="8465519" cy="181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/>
          <p:cNvSpPr/>
          <p:nvPr/>
        </p:nvSpPr>
        <p:spPr>
          <a:xfrm>
            <a:off x="4499992" y="1700808"/>
            <a:ext cx="4608512" cy="388843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4224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2800" dirty="0" err="1"/>
              <a:t>SISRs</a:t>
            </a:r>
            <a:r>
              <a:rPr lang="nl-BE" sz="2800" dirty="0"/>
              <a:t> </a:t>
            </a:r>
            <a:r>
              <a:rPr lang="nl-BE" sz="2800" b="1" dirty="0"/>
              <a:t>ruin</a:t>
            </a:r>
            <a:r>
              <a:rPr lang="nl-BE" sz="2800" dirty="0"/>
              <a:t> – </a:t>
            </a:r>
            <a:r>
              <a:rPr lang="nl-BE" sz="2800" dirty="0" err="1"/>
              <a:t>Ajacent</a:t>
            </a:r>
            <a:r>
              <a:rPr lang="nl-BE" sz="2800" dirty="0"/>
              <a:t> string </a:t>
            </a:r>
            <a:r>
              <a:rPr lang="nl-BE" sz="2800" dirty="0" err="1"/>
              <a:t>removal</a:t>
            </a:r>
            <a:endParaRPr lang="nl-BE" sz="2800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540000" y="6480048"/>
            <a:ext cx="4608064" cy="189312"/>
          </a:xfrm>
        </p:spPr>
        <p:txBody>
          <a:bodyPr/>
          <a:lstStyle/>
          <a:p>
            <a:r>
              <a:rPr lang="nl-BE" dirty="0" err="1" smtClean="0"/>
              <a:t>SISRs</a:t>
            </a:r>
            <a:r>
              <a:rPr lang="nl-BE" dirty="0" smtClean="0"/>
              <a:t>          jan.christiaens@cs.kuleuven.be</a:t>
            </a:r>
            <a:endParaRPr lang="nl-BE" dirty="0"/>
          </a:p>
        </p:txBody>
      </p:sp>
      <p:pic>
        <p:nvPicPr>
          <p:cNvPr id="3075" name="Picture 3" descr="D:\KU Leuven\Conferenties\EURO 2018 - vrps\SISRs_ruin_al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8920"/>
            <a:ext cx="8465519" cy="181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/>
          <p:cNvSpPr/>
          <p:nvPr/>
        </p:nvSpPr>
        <p:spPr>
          <a:xfrm>
            <a:off x="5940152" y="1700808"/>
            <a:ext cx="3168352" cy="388843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3177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2800" dirty="0" err="1"/>
              <a:t>SISRs</a:t>
            </a:r>
            <a:r>
              <a:rPr lang="nl-BE" sz="2800" dirty="0"/>
              <a:t> </a:t>
            </a:r>
            <a:r>
              <a:rPr lang="nl-BE" sz="2800" b="1" dirty="0"/>
              <a:t>ruin</a:t>
            </a:r>
            <a:r>
              <a:rPr lang="nl-BE" sz="2800" dirty="0"/>
              <a:t> – </a:t>
            </a:r>
            <a:r>
              <a:rPr lang="nl-BE" sz="2800" dirty="0" err="1"/>
              <a:t>Ajacent</a:t>
            </a:r>
            <a:r>
              <a:rPr lang="nl-BE" sz="2800" dirty="0"/>
              <a:t> string </a:t>
            </a:r>
            <a:r>
              <a:rPr lang="nl-BE" sz="2800" dirty="0" err="1"/>
              <a:t>removal</a:t>
            </a:r>
            <a:endParaRPr lang="nl-BE" sz="2800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540000" y="6480048"/>
            <a:ext cx="4608064" cy="189312"/>
          </a:xfrm>
        </p:spPr>
        <p:txBody>
          <a:bodyPr/>
          <a:lstStyle/>
          <a:p>
            <a:r>
              <a:rPr lang="nl-BE" dirty="0" err="1" smtClean="0"/>
              <a:t>SISRs</a:t>
            </a:r>
            <a:r>
              <a:rPr lang="nl-BE" dirty="0" smtClean="0"/>
              <a:t>          jan.christiaens@cs.kuleuven.be</a:t>
            </a:r>
            <a:endParaRPr lang="nl-BE" dirty="0"/>
          </a:p>
        </p:txBody>
      </p:sp>
      <p:pic>
        <p:nvPicPr>
          <p:cNvPr id="3075" name="Picture 3" descr="D:\KU Leuven\Conferenties\EURO 2018 - vrps\SISRs_ruin_al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8920"/>
            <a:ext cx="8465519" cy="181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/>
          <p:cNvSpPr/>
          <p:nvPr/>
        </p:nvSpPr>
        <p:spPr>
          <a:xfrm>
            <a:off x="7668344" y="1700808"/>
            <a:ext cx="1440160" cy="388843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6947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2800" dirty="0" err="1"/>
              <a:t>SISRs</a:t>
            </a:r>
            <a:r>
              <a:rPr lang="nl-BE" sz="2800" dirty="0"/>
              <a:t> </a:t>
            </a:r>
            <a:r>
              <a:rPr lang="nl-BE" sz="2800" b="1" dirty="0"/>
              <a:t>ruin</a:t>
            </a:r>
            <a:r>
              <a:rPr lang="nl-BE" sz="2800" dirty="0"/>
              <a:t> – </a:t>
            </a:r>
            <a:r>
              <a:rPr lang="nl-BE" sz="2800" dirty="0" err="1"/>
              <a:t>Ajacent</a:t>
            </a:r>
            <a:r>
              <a:rPr lang="nl-BE" sz="2800" dirty="0"/>
              <a:t> string </a:t>
            </a:r>
            <a:r>
              <a:rPr lang="nl-BE" sz="2800" dirty="0" err="1"/>
              <a:t>removal</a:t>
            </a:r>
            <a:endParaRPr lang="nl-BE" sz="2800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540000" y="6480048"/>
            <a:ext cx="4608064" cy="189312"/>
          </a:xfrm>
        </p:spPr>
        <p:txBody>
          <a:bodyPr/>
          <a:lstStyle/>
          <a:p>
            <a:r>
              <a:rPr lang="nl-BE" dirty="0" err="1" smtClean="0"/>
              <a:t>SISRs</a:t>
            </a:r>
            <a:r>
              <a:rPr lang="nl-BE" dirty="0" smtClean="0"/>
              <a:t>          jan.christiaens@cs.kuleuven.be</a:t>
            </a:r>
            <a:endParaRPr lang="nl-BE" dirty="0"/>
          </a:p>
        </p:txBody>
      </p:sp>
      <p:pic>
        <p:nvPicPr>
          <p:cNvPr id="3075" name="Picture 3" descr="D:\KU Leuven\Conferenties\EURO 2018 - vrps\SISRs_ruin_al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8920"/>
            <a:ext cx="8465519" cy="181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12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2210" y="2564904"/>
            <a:ext cx="8334000" cy="900000"/>
          </a:xfrm>
        </p:spPr>
        <p:txBody>
          <a:bodyPr>
            <a:normAutofit fontScale="90000"/>
          </a:bodyPr>
          <a:lstStyle/>
          <a:p>
            <a:r>
              <a:rPr lang="en-GB" sz="6000" dirty="0" smtClean="0"/>
              <a:t>Heuristics</a:t>
            </a:r>
            <a:r>
              <a:rPr lang="en-GB" dirty="0" smtClean="0"/>
              <a:t> 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8126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2210" y="2564904"/>
            <a:ext cx="8334000" cy="900000"/>
          </a:xfrm>
        </p:spPr>
        <p:txBody>
          <a:bodyPr>
            <a:normAutofit fontScale="90000"/>
          </a:bodyPr>
          <a:lstStyle/>
          <a:p>
            <a:r>
              <a:rPr lang="en-GB" sz="6000" dirty="0" smtClean="0"/>
              <a:t>2. SISRs </a:t>
            </a:r>
            <a:r>
              <a:rPr lang="en-GB" sz="6000" b="1" dirty="0" smtClean="0"/>
              <a:t>recreate</a:t>
            </a:r>
            <a:r>
              <a:rPr lang="en-GB" b="1" dirty="0" smtClean="0"/>
              <a:t>  </a:t>
            </a:r>
            <a:endParaRPr lang="nl-BE" b="1" dirty="0"/>
          </a:p>
        </p:txBody>
      </p:sp>
      <p:sp>
        <p:nvSpPr>
          <p:cNvPr id="3" name="Tijdelijke aanduiding voor inhoud 3"/>
          <p:cNvSpPr>
            <a:spLocks noGrp="1"/>
          </p:cNvSpPr>
          <p:nvPr>
            <p:ph idx="1"/>
          </p:nvPr>
        </p:nvSpPr>
        <p:spPr>
          <a:xfrm>
            <a:off x="511804" y="3645024"/>
            <a:ext cx="8334000" cy="2439041"/>
          </a:xfrm>
        </p:spPr>
        <p:txBody>
          <a:bodyPr/>
          <a:lstStyle/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715963" lvl="0" indent="-266700" defTabSz="1131888">
              <a:tabLst>
                <a:tab pos="3048000" algn="l"/>
              </a:tabLst>
            </a:pPr>
            <a:r>
              <a:rPr lang="nl-BE" sz="2000" b="1" dirty="0" err="1" smtClean="0">
                <a:solidFill>
                  <a:srgbClr val="147694"/>
                </a:solidFill>
              </a:rPr>
              <a:t>insert</a:t>
            </a:r>
            <a:r>
              <a:rPr lang="nl-BE" sz="2000" b="1" dirty="0" smtClean="0">
                <a:solidFill>
                  <a:srgbClr val="147694"/>
                </a:solidFill>
              </a:rPr>
              <a:t> </a:t>
            </a:r>
            <a:r>
              <a:rPr lang="nl-BE" sz="2000" b="1" dirty="0" err="1">
                <a:solidFill>
                  <a:srgbClr val="147694"/>
                </a:solidFill>
              </a:rPr>
              <a:t>customers</a:t>
            </a:r>
            <a:r>
              <a:rPr lang="nl-BE" sz="2000" b="1" dirty="0">
                <a:solidFill>
                  <a:srgbClr val="147694"/>
                </a:solidFill>
              </a:rPr>
              <a:t> </a:t>
            </a:r>
            <a:r>
              <a:rPr lang="nl-BE" sz="2000" dirty="0" smtClean="0"/>
              <a:t>			- </a:t>
            </a:r>
            <a:r>
              <a:rPr lang="nl-BE" sz="2000" dirty="0" err="1" smtClean="0"/>
              <a:t>greedy</a:t>
            </a:r>
            <a:r>
              <a:rPr lang="nl-BE" sz="2000" dirty="0" smtClean="0"/>
              <a:t> </a:t>
            </a:r>
            <a:r>
              <a:rPr lang="nl-BE" sz="2000" dirty="0" err="1"/>
              <a:t>insertion</a:t>
            </a:r>
            <a:r>
              <a:rPr lang="nl-BE" sz="2000" dirty="0"/>
              <a:t> </a:t>
            </a:r>
            <a:r>
              <a:rPr lang="nl-BE" sz="2000" dirty="0" err="1"/>
              <a:t>with</a:t>
            </a:r>
            <a:r>
              <a:rPr lang="nl-BE" sz="2000" dirty="0"/>
              <a:t> </a:t>
            </a:r>
            <a:r>
              <a:rPr lang="nl-BE" sz="2000" dirty="0" err="1"/>
              <a:t>blinks</a:t>
            </a:r>
            <a:endParaRPr lang="nl-BE" sz="2000" dirty="0"/>
          </a:p>
          <a:p>
            <a:pPr marL="0" indent="0">
              <a:buNone/>
            </a:pPr>
            <a:endParaRPr lang="nl-BE" sz="2000" dirty="0" smtClean="0"/>
          </a:p>
          <a:p>
            <a:pPr marL="715963" indent="-266700" defTabSz="1131888">
              <a:tabLst>
                <a:tab pos="3048000" algn="l"/>
              </a:tabLst>
            </a:pPr>
            <a:r>
              <a:rPr lang="nl-BE" sz="2000" b="1" dirty="0" smtClean="0">
                <a:solidFill>
                  <a:srgbClr val="147694"/>
                </a:solidFill>
              </a:rPr>
              <a:t>options </a:t>
            </a:r>
            <a:r>
              <a:rPr lang="nl-BE" sz="2000" b="1" dirty="0" err="1" smtClean="0">
                <a:solidFill>
                  <a:srgbClr val="147694"/>
                </a:solidFill>
              </a:rPr>
              <a:t>enabled</a:t>
            </a:r>
            <a:r>
              <a:rPr lang="nl-BE" sz="2000" b="1" dirty="0" smtClean="0">
                <a:solidFill>
                  <a:srgbClr val="147694"/>
                </a:solidFill>
              </a:rPr>
              <a:t> </a:t>
            </a:r>
            <a:r>
              <a:rPr lang="nl-BE" sz="2000" b="1" dirty="0" err="1" smtClean="0">
                <a:solidFill>
                  <a:srgbClr val="147694"/>
                </a:solidFill>
              </a:rPr>
              <a:t>by</a:t>
            </a:r>
            <a:r>
              <a:rPr lang="nl-BE" sz="2000" b="1" dirty="0" smtClean="0">
                <a:solidFill>
                  <a:srgbClr val="147694"/>
                </a:solidFill>
              </a:rPr>
              <a:t> </a:t>
            </a:r>
            <a:r>
              <a:rPr lang="nl-BE" sz="2000" dirty="0" err="1" smtClean="0"/>
              <a:t>slack</a:t>
            </a:r>
            <a:r>
              <a:rPr lang="nl-BE" sz="2000" dirty="0"/>
              <a:t>	</a:t>
            </a:r>
            <a:r>
              <a:rPr lang="nl-BE" sz="2000" dirty="0" smtClean="0"/>
              <a:t>- </a:t>
            </a:r>
            <a:r>
              <a:rPr lang="nl-BE" sz="2000" dirty="0" err="1" smtClean="0"/>
              <a:t>strongly</a:t>
            </a:r>
            <a:r>
              <a:rPr lang="nl-BE" sz="2000" dirty="0" smtClean="0"/>
              <a:t> </a:t>
            </a:r>
            <a:r>
              <a:rPr lang="nl-BE" sz="2000" dirty="0" err="1" smtClean="0"/>
              <a:t>dependent</a:t>
            </a:r>
            <a:r>
              <a:rPr lang="nl-BE" sz="2000" dirty="0" smtClean="0"/>
              <a:t> on </a:t>
            </a:r>
            <a:r>
              <a:rPr lang="nl-BE" sz="2000" b="1" dirty="0" smtClean="0"/>
              <a:t>ruin</a:t>
            </a:r>
          </a:p>
          <a:p>
            <a:pPr marL="449263" indent="0" defTabSz="1131888">
              <a:buNone/>
              <a:tabLst>
                <a:tab pos="3048000" algn="l"/>
              </a:tabLst>
            </a:pPr>
            <a:endParaRPr lang="nl-BE" sz="2000" b="1" i="1" dirty="0" smtClean="0">
              <a:sym typeface="Wingdings" pitchFamily="2" charset="2"/>
            </a:endParaRPr>
          </a:p>
          <a:p>
            <a:pPr marL="0" indent="0">
              <a:buNone/>
            </a:pPr>
            <a:endParaRPr lang="nl-BE" sz="2000" dirty="0" smtClean="0"/>
          </a:p>
        </p:txBody>
      </p:sp>
    </p:spTree>
    <p:extLst>
      <p:ext uri="{BB962C8B-B14F-4D97-AF65-F5344CB8AC3E}">
        <p14:creationId xmlns:p14="http://schemas.microsoft.com/office/powerpoint/2010/main" val="96286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2800" dirty="0" err="1"/>
              <a:t>SISRs</a:t>
            </a:r>
            <a:r>
              <a:rPr lang="nl-BE" sz="2800" dirty="0"/>
              <a:t> </a:t>
            </a:r>
            <a:r>
              <a:rPr lang="nl-BE" sz="2800" b="1" dirty="0" err="1" smtClean="0"/>
              <a:t>recreate</a:t>
            </a:r>
            <a:endParaRPr lang="nl-BE" sz="2800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540000" y="6480048"/>
            <a:ext cx="4608064" cy="189312"/>
          </a:xfrm>
        </p:spPr>
        <p:txBody>
          <a:bodyPr/>
          <a:lstStyle/>
          <a:p>
            <a:r>
              <a:rPr lang="nl-BE" dirty="0" err="1" smtClean="0"/>
              <a:t>SISRs</a:t>
            </a:r>
            <a:r>
              <a:rPr lang="nl-BE" dirty="0" smtClean="0"/>
              <a:t>          jan.christiaens@cs.kuleuven.be</a:t>
            </a:r>
            <a:endParaRPr lang="nl-BE" dirty="0"/>
          </a:p>
        </p:txBody>
      </p:sp>
      <p:pic>
        <p:nvPicPr>
          <p:cNvPr id="2050" name="Picture 2" descr="D:\KU Leuven\Conferenties\EURO 2018 - vrps\SISRs_ruin_method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292412"/>
            <a:ext cx="3728290" cy="300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17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2800" dirty="0" err="1"/>
              <a:t>SISRs</a:t>
            </a:r>
            <a:r>
              <a:rPr lang="nl-BE" sz="2800" dirty="0"/>
              <a:t> </a:t>
            </a:r>
            <a:r>
              <a:rPr lang="nl-BE" sz="2800" b="1" dirty="0" err="1" smtClean="0"/>
              <a:t>recreate</a:t>
            </a:r>
            <a:r>
              <a:rPr lang="nl-BE" sz="2800" b="1" dirty="0" smtClean="0"/>
              <a:t> </a:t>
            </a:r>
            <a:r>
              <a:rPr lang="nl-BE" sz="2800" dirty="0" smtClean="0"/>
              <a:t>– </a:t>
            </a:r>
            <a:r>
              <a:rPr lang="nl-BE" sz="2800" dirty="0" err="1" smtClean="0"/>
              <a:t>Greedy</a:t>
            </a:r>
            <a:r>
              <a:rPr lang="nl-BE" sz="2800" dirty="0" smtClean="0"/>
              <a:t> </a:t>
            </a:r>
            <a:r>
              <a:rPr lang="nl-BE" sz="2800" dirty="0" err="1"/>
              <a:t>i</a:t>
            </a:r>
            <a:r>
              <a:rPr lang="nl-BE" sz="2800" dirty="0" err="1" smtClean="0"/>
              <a:t>nsertion</a:t>
            </a:r>
            <a:r>
              <a:rPr lang="nl-BE" sz="2800" dirty="0" smtClean="0"/>
              <a:t> </a:t>
            </a:r>
            <a:r>
              <a:rPr lang="nl-BE" sz="2800" dirty="0" err="1" smtClean="0"/>
              <a:t>with</a:t>
            </a:r>
            <a:r>
              <a:rPr lang="nl-BE" sz="2800" dirty="0" smtClean="0"/>
              <a:t> </a:t>
            </a:r>
            <a:r>
              <a:rPr lang="nl-BE" sz="2800" dirty="0" err="1"/>
              <a:t>b</a:t>
            </a:r>
            <a:r>
              <a:rPr lang="nl-BE" sz="2800" dirty="0" err="1" smtClean="0"/>
              <a:t>links</a:t>
            </a:r>
            <a:endParaRPr lang="nl-BE" sz="280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540000" y="1593288"/>
            <a:ext cx="8334000" cy="4428000"/>
          </a:xfrm>
        </p:spPr>
        <p:txBody>
          <a:bodyPr/>
          <a:lstStyle/>
          <a:p>
            <a:pPr marL="0" indent="0">
              <a:buNone/>
            </a:pPr>
            <a:r>
              <a:rPr lang="nl-BE" sz="1600" dirty="0" err="1" smtClean="0"/>
              <a:t>Greedy</a:t>
            </a:r>
            <a:r>
              <a:rPr lang="nl-BE" sz="1600" dirty="0" smtClean="0"/>
              <a:t> </a:t>
            </a:r>
            <a:r>
              <a:rPr lang="nl-BE" sz="1600" dirty="0" err="1" smtClean="0"/>
              <a:t>insertion</a:t>
            </a:r>
            <a:r>
              <a:rPr lang="nl-BE" sz="1600" dirty="0" smtClean="0"/>
              <a:t>:</a:t>
            </a:r>
            <a:endParaRPr lang="nl-BE" sz="1000" dirty="0" smtClean="0"/>
          </a:p>
          <a:p>
            <a:pPr marL="536575" indent="-269875"/>
            <a:r>
              <a:rPr lang="nl-BE" sz="1300" b="1" dirty="0" err="1"/>
              <a:t>a</a:t>
            </a:r>
            <a:r>
              <a:rPr lang="nl-BE" sz="1300" b="1" dirty="0" err="1" smtClean="0"/>
              <a:t>lways</a:t>
            </a:r>
            <a:r>
              <a:rPr lang="nl-BE" sz="1300" dirty="0" smtClean="0"/>
              <a:t> at best </a:t>
            </a:r>
            <a:r>
              <a:rPr lang="nl-BE" sz="1300" dirty="0" err="1" smtClean="0"/>
              <a:t>position</a:t>
            </a:r>
            <a:endParaRPr lang="nl-BE" sz="1300" dirty="0" smtClean="0"/>
          </a:p>
          <a:p>
            <a:pPr marL="536575" indent="-269875"/>
            <a:r>
              <a:rPr lang="nl-BE" sz="1300" dirty="0" err="1"/>
              <a:t>v</a:t>
            </a:r>
            <a:r>
              <a:rPr lang="nl-BE" sz="1300" dirty="0" err="1" smtClean="0"/>
              <a:t>ery</a:t>
            </a:r>
            <a:r>
              <a:rPr lang="nl-BE" sz="1300" dirty="0" smtClean="0"/>
              <a:t> </a:t>
            </a:r>
            <a:r>
              <a:rPr lang="nl-BE" sz="1300" dirty="0" err="1" smtClean="0"/>
              <a:t>greedy</a:t>
            </a:r>
            <a:r>
              <a:rPr lang="nl-BE" sz="1300" dirty="0" smtClean="0"/>
              <a:t> </a:t>
            </a:r>
            <a:r>
              <a:rPr lang="nl-BE" sz="1300" dirty="0" smtClean="0">
                <a:sym typeface="Wingdings" panose="05000000000000000000" pitchFamily="2" charset="2"/>
              </a:rPr>
              <a:t></a:t>
            </a:r>
          </a:p>
          <a:p>
            <a:pPr marL="715963" indent="-357188"/>
            <a:endParaRPr lang="nl-BE" sz="1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l-BE" sz="1600" dirty="0" err="1" smtClean="0"/>
              <a:t>Greedy</a:t>
            </a:r>
            <a:r>
              <a:rPr lang="nl-BE" sz="1600" dirty="0" smtClean="0"/>
              <a:t> </a:t>
            </a:r>
            <a:r>
              <a:rPr lang="nl-BE" sz="1600" dirty="0" err="1" smtClean="0"/>
              <a:t>insertion</a:t>
            </a:r>
            <a:r>
              <a:rPr lang="nl-BE" sz="1600" dirty="0" smtClean="0"/>
              <a:t> </a:t>
            </a:r>
            <a:r>
              <a:rPr lang="nl-BE" sz="1600" dirty="0" err="1" smtClean="0"/>
              <a:t>with</a:t>
            </a:r>
            <a:r>
              <a:rPr lang="nl-BE" sz="1600" dirty="0" smtClean="0"/>
              <a:t> </a:t>
            </a:r>
            <a:r>
              <a:rPr lang="nl-BE" sz="1600" dirty="0" err="1" smtClean="0"/>
              <a:t>blinks</a:t>
            </a:r>
            <a:r>
              <a:rPr lang="nl-BE" sz="1600" dirty="0" smtClean="0"/>
              <a:t>:</a:t>
            </a:r>
            <a:endParaRPr lang="nl-BE" sz="1000" dirty="0" smtClean="0"/>
          </a:p>
          <a:p>
            <a:pPr marL="536575" indent="-269875"/>
            <a:r>
              <a:rPr lang="nl-BE" sz="1300" dirty="0" smtClean="0"/>
              <a:t> </a:t>
            </a:r>
          </a:p>
          <a:p>
            <a:pPr marL="536575" indent="-269875"/>
            <a:r>
              <a:rPr lang="nl-BE" sz="1300" dirty="0" smtClean="0">
                <a:sym typeface="Wingdings" panose="05000000000000000000" pitchFamily="2" charset="2"/>
              </a:rPr>
              <a:t> </a:t>
            </a:r>
            <a:endParaRPr lang="nl-BE" sz="1300" dirty="0">
              <a:sym typeface="Wingdings" panose="05000000000000000000" pitchFamily="2" charset="2"/>
            </a:endParaRPr>
          </a:p>
          <a:p>
            <a:pPr marL="536575" indent="-269875"/>
            <a:r>
              <a:rPr lang="nl-BE" sz="1300" dirty="0" smtClean="0">
                <a:sym typeface="Wingdings" panose="05000000000000000000" pitchFamily="2" charset="2"/>
              </a:rPr>
              <a:t> </a:t>
            </a:r>
          </a:p>
          <a:p>
            <a:pPr marL="536575" indent="-269875"/>
            <a:r>
              <a:rPr lang="nl-BE" sz="1300" dirty="0">
                <a:sym typeface="Wingdings" panose="05000000000000000000" pitchFamily="2" charset="2"/>
              </a:rPr>
              <a:t> </a:t>
            </a:r>
            <a:endParaRPr lang="nl-BE" sz="1300" dirty="0"/>
          </a:p>
          <a:p>
            <a:pPr marL="358775" indent="0">
              <a:buNone/>
            </a:pPr>
            <a:endParaRPr lang="nl-BE" sz="1400" dirty="0"/>
          </a:p>
          <a:p>
            <a:pPr marL="0" indent="0">
              <a:buNone/>
            </a:pPr>
            <a:r>
              <a:rPr lang="nl-BE" sz="1400" dirty="0" err="1"/>
              <a:t>Heuristic-Biased</a:t>
            </a:r>
            <a:r>
              <a:rPr lang="nl-BE" sz="1400" dirty="0"/>
              <a:t> </a:t>
            </a:r>
            <a:r>
              <a:rPr lang="nl-BE" sz="1400" dirty="0" err="1"/>
              <a:t>Stochastic</a:t>
            </a:r>
            <a:r>
              <a:rPr lang="nl-BE" sz="1400" dirty="0"/>
              <a:t> Sampling</a:t>
            </a:r>
          </a:p>
          <a:p>
            <a:pPr marL="536575" indent="-269875"/>
            <a:r>
              <a:rPr lang="nl-BE" sz="1200" dirty="0">
                <a:sym typeface="Wingdings" panose="05000000000000000000" pitchFamily="2" charset="2"/>
              </a:rPr>
              <a:t> </a:t>
            </a:r>
            <a:endParaRPr lang="nl-BE" sz="1200" dirty="0"/>
          </a:p>
          <a:p>
            <a:pPr marL="536575" indent="-269875"/>
            <a:r>
              <a:rPr lang="nl-BE" sz="1200" dirty="0">
                <a:sym typeface="Wingdings" panose="05000000000000000000" pitchFamily="2" charset="2"/>
              </a:rPr>
              <a:t> </a:t>
            </a:r>
          </a:p>
          <a:p>
            <a:pPr marL="536575" indent="-269875"/>
            <a:r>
              <a:rPr lang="nl-BE" sz="1200" dirty="0"/>
              <a:t> </a:t>
            </a:r>
          </a:p>
          <a:p>
            <a:pPr marL="536575" indent="-269875"/>
            <a:endParaRPr lang="nl-BE" sz="1400" dirty="0" smtClean="0"/>
          </a:p>
        </p:txBody>
      </p:sp>
      <p:pic>
        <p:nvPicPr>
          <p:cNvPr id="4098" name="Picture 2" descr="D:\KU Leuven\Conferenties\EURO 2018 - vrps\SISRs_blinks_al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03108"/>
            <a:ext cx="4057878" cy="354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/>
          <p:cNvSpPr/>
          <p:nvPr/>
        </p:nvSpPr>
        <p:spPr>
          <a:xfrm>
            <a:off x="5580132" y="3271260"/>
            <a:ext cx="1584176" cy="229748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/>
              </a:solidFill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323528" y="2636912"/>
            <a:ext cx="3600400" cy="2952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5495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2800" dirty="0" err="1"/>
              <a:t>SISRs</a:t>
            </a:r>
            <a:r>
              <a:rPr lang="nl-BE" sz="2800" dirty="0"/>
              <a:t> </a:t>
            </a:r>
            <a:r>
              <a:rPr lang="nl-BE" sz="2800" b="1" dirty="0" err="1"/>
              <a:t>recreate</a:t>
            </a:r>
            <a:r>
              <a:rPr lang="nl-BE" sz="2800" b="1" dirty="0"/>
              <a:t> </a:t>
            </a:r>
            <a:r>
              <a:rPr lang="nl-BE" sz="2800" dirty="0"/>
              <a:t>– </a:t>
            </a:r>
            <a:r>
              <a:rPr lang="nl-BE" sz="2800" dirty="0" err="1"/>
              <a:t>Greedy</a:t>
            </a:r>
            <a:r>
              <a:rPr lang="nl-BE" sz="2800" dirty="0"/>
              <a:t> </a:t>
            </a:r>
            <a:r>
              <a:rPr lang="nl-BE" sz="2800" dirty="0" err="1"/>
              <a:t>insertion</a:t>
            </a:r>
            <a:r>
              <a:rPr lang="nl-BE" sz="2800" dirty="0"/>
              <a:t> </a:t>
            </a:r>
            <a:r>
              <a:rPr lang="nl-BE" sz="2800" dirty="0" err="1"/>
              <a:t>with</a:t>
            </a:r>
            <a:r>
              <a:rPr lang="nl-BE" sz="2800" dirty="0"/>
              <a:t> </a:t>
            </a:r>
            <a:r>
              <a:rPr lang="nl-BE" sz="2800" dirty="0" err="1"/>
              <a:t>blinks</a:t>
            </a:r>
            <a:endParaRPr lang="nl-BE" sz="280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540000" y="1593288"/>
            <a:ext cx="8334000" cy="4428000"/>
          </a:xfrm>
        </p:spPr>
        <p:txBody>
          <a:bodyPr/>
          <a:lstStyle/>
          <a:p>
            <a:pPr marL="0" indent="0">
              <a:buNone/>
            </a:pPr>
            <a:r>
              <a:rPr lang="nl-BE" sz="1600" dirty="0" err="1" smtClean="0"/>
              <a:t>Greedy</a:t>
            </a:r>
            <a:r>
              <a:rPr lang="nl-BE" sz="1600" dirty="0" smtClean="0"/>
              <a:t> </a:t>
            </a:r>
            <a:r>
              <a:rPr lang="nl-BE" sz="1600" dirty="0" err="1" smtClean="0"/>
              <a:t>insertion</a:t>
            </a:r>
            <a:r>
              <a:rPr lang="nl-BE" sz="1600" dirty="0" smtClean="0"/>
              <a:t>:</a:t>
            </a:r>
            <a:endParaRPr lang="nl-BE" sz="1000" dirty="0" smtClean="0"/>
          </a:p>
          <a:p>
            <a:pPr marL="536575" indent="-269875"/>
            <a:r>
              <a:rPr lang="nl-BE" sz="1300" b="1" dirty="0" err="1"/>
              <a:t>a</a:t>
            </a:r>
            <a:r>
              <a:rPr lang="nl-BE" sz="1300" b="1" dirty="0" err="1" smtClean="0"/>
              <a:t>lways</a:t>
            </a:r>
            <a:r>
              <a:rPr lang="nl-BE" sz="1300" dirty="0" smtClean="0"/>
              <a:t> at best </a:t>
            </a:r>
            <a:r>
              <a:rPr lang="nl-BE" sz="1300" dirty="0" err="1" smtClean="0"/>
              <a:t>position</a:t>
            </a:r>
            <a:endParaRPr lang="nl-BE" sz="1300" dirty="0" smtClean="0"/>
          </a:p>
          <a:p>
            <a:pPr marL="536575" indent="-269875"/>
            <a:r>
              <a:rPr lang="nl-BE" sz="1300" dirty="0" err="1"/>
              <a:t>v</a:t>
            </a:r>
            <a:r>
              <a:rPr lang="nl-BE" sz="1300" dirty="0" err="1" smtClean="0"/>
              <a:t>ery</a:t>
            </a:r>
            <a:r>
              <a:rPr lang="nl-BE" sz="1300" dirty="0" smtClean="0"/>
              <a:t> </a:t>
            </a:r>
            <a:r>
              <a:rPr lang="nl-BE" sz="1300" dirty="0" err="1" smtClean="0"/>
              <a:t>greedy</a:t>
            </a:r>
            <a:r>
              <a:rPr lang="nl-BE" sz="1300" dirty="0" smtClean="0"/>
              <a:t> </a:t>
            </a:r>
            <a:r>
              <a:rPr lang="nl-BE" sz="1300" dirty="0" smtClean="0">
                <a:sym typeface="Wingdings" panose="05000000000000000000" pitchFamily="2" charset="2"/>
              </a:rPr>
              <a:t></a:t>
            </a:r>
          </a:p>
          <a:p>
            <a:pPr marL="715963" indent="-357188"/>
            <a:endParaRPr lang="nl-BE" sz="1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l-BE" sz="1600" dirty="0" err="1" smtClean="0"/>
              <a:t>Greedy</a:t>
            </a:r>
            <a:r>
              <a:rPr lang="nl-BE" sz="1600" dirty="0" smtClean="0"/>
              <a:t> </a:t>
            </a:r>
            <a:r>
              <a:rPr lang="nl-BE" sz="1600" dirty="0" err="1" smtClean="0"/>
              <a:t>insertion</a:t>
            </a:r>
            <a:r>
              <a:rPr lang="nl-BE" sz="1600" dirty="0" smtClean="0"/>
              <a:t> </a:t>
            </a:r>
            <a:r>
              <a:rPr lang="nl-BE" sz="1600" dirty="0" err="1" smtClean="0"/>
              <a:t>with</a:t>
            </a:r>
            <a:r>
              <a:rPr lang="nl-BE" sz="1600" dirty="0" smtClean="0"/>
              <a:t> </a:t>
            </a:r>
            <a:r>
              <a:rPr lang="nl-BE" sz="1600" dirty="0" err="1" smtClean="0"/>
              <a:t>blinks</a:t>
            </a:r>
            <a:r>
              <a:rPr lang="nl-BE" sz="1600" dirty="0" smtClean="0"/>
              <a:t>:</a:t>
            </a:r>
            <a:endParaRPr lang="nl-BE" sz="1000" dirty="0" smtClean="0"/>
          </a:p>
          <a:p>
            <a:pPr marL="536575" indent="-269875"/>
            <a:r>
              <a:rPr lang="nl-BE" sz="1300" b="1" dirty="0" err="1"/>
              <a:t>m</a:t>
            </a:r>
            <a:r>
              <a:rPr lang="nl-BE" sz="1300" b="1" dirty="0" err="1" smtClean="0"/>
              <a:t>ostly</a:t>
            </a:r>
            <a:r>
              <a:rPr lang="nl-BE" sz="1300" b="1" dirty="0" smtClean="0"/>
              <a:t> </a:t>
            </a:r>
            <a:r>
              <a:rPr lang="nl-BE" sz="1300" dirty="0" smtClean="0"/>
              <a:t>at </a:t>
            </a:r>
            <a:r>
              <a:rPr lang="nl-BE" sz="1300" dirty="0"/>
              <a:t>best </a:t>
            </a:r>
            <a:r>
              <a:rPr lang="nl-BE" sz="1300" dirty="0" err="1" smtClean="0"/>
              <a:t>position</a:t>
            </a:r>
            <a:endParaRPr lang="nl-BE" sz="1300" dirty="0" smtClean="0"/>
          </a:p>
          <a:p>
            <a:pPr marL="536575" indent="-269875"/>
            <a:r>
              <a:rPr lang="nl-BE" sz="1300" dirty="0" err="1"/>
              <a:t>less</a:t>
            </a:r>
            <a:r>
              <a:rPr lang="nl-BE" sz="1300" dirty="0"/>
              <a:t> </a:t>
            </a:r>
            <a:r>
              <a:rPr lang="nl-BE" sz="1300" dirty="0" err="1"/>
              <a:t>greedy</a:t>
            </a:r>
            <a:r>
              <a:rPr lang="nl-BE" sz="1300" dirty="0"/>
              <a:t> </a:t>
            </a:r>
            <a:r>
              <a:rPr lang="nl-BE" sz="1300" dirty="0" smtClean="0">
                <a:sym typeface="Wingdings" panose="05000000000000000000" pitchFamily="2" charset="2"/>
              </a:rPr>
              <a:t></a:t>
            </a:r>
          </a:p>
          <a:p>
            <a:pPr marL="536575" indent="-269875"/>
            <a:r>
              <a:rPr lang="nl-BE" sz="1300" dirty="0" smtClean="0">
                <a:sym typeface="Wingdings" panose="05000000000000000000" pitchFamily="2" charset="2"/>
              </a:rPr>
              <a:t> </a:t>
            </a:r>
            <a:endParaRPr lang="nl-BE" sz="1300" dirty="0">
              <a:sym typeface="Wingdings" panose="05000000000000000000" pitchFamily="2" charset="2"/>
            </a:endParaRPr>
          </a:p>
          <a:p>
            <a:pPr marL="536575" indent="-269875"/>
            <a:r>
              <a:rPr lang="nl-BE" sz="1300" dirty="0" smtClean="0">
                <a:sym typeface="Wingdings" panose="05000000000000000000" pitchFamily="2" charset="2"/>
              </a:rPr>
              <a:t> </a:t>
            </a:r>
            <a:endParaRPr lang="nl-BE" sz="1300" dirty="0"/>
          </a:p>
          <a:p>
            <a:pPr marL="358775" indent="0">
              <a:buNone/>
            </a:pPr>
            <a:endParaRPr lang="nl-BE" sz="1400" dirty="0" smtClean="0"/>
          </a:p>
          <a:p>
            <a:pPr marL="0" indent="0">
              <a:buNone/>
            </a:pPr>
            <a:r>
              <a:rPr lang="nl-BE" sz="1600" dirty="0" err="1"/>
              <a:t>Heuristic-Biased</a:t>
            </a:r>
            <a:r>
              <a:rPr lang="nl-BE" sz="1600" dirty="0"/>
              <a:t> </a:t>
            </a:r>
            <a:r>
              <a:rPr lang="nl-BE" sz="1600" dirty="0" err="1"/>
              <a:t>Stochastic</a:t>
            </a:r>
            <a:r>
              <a:rPr lang="nl-BE" sz="1600" dirty="0"/>
              <a:t> </a:t>
            </a:r>
            <a:r>
              <a:rPr lang="nl-BE" sz="1600" dirty="0" smtClean="0"/>
              <a:t>Sampling</a:t>
            </a:r>
          </a:p>
          <a:p>
            <a:pPr marL="536575" indent="-269875"/>
            <a:r>
              <a:rPr lang="nl-BE" sz="1300" dirty="0" smtClean="0">
                <a:sym typeface="Wingdings" panose="05000000000000000000" pitchFamily="2" charset="2"/>
              </a:rPr>
              <a:t> </a:t>
            </a:r>
            <a:endParaRPr lang="nl-BE" sz="1300" dirty="0"/>
          </a:p>
          <a:p>
            <a:pPr marL="536575" indent="-269875"/>
            <a:r>
              <a:rPr lang="nl-BE" sz="1300" dirty="0" smtClean="0">
                <a:sym typeface="Wingdings" panose="05000000000000000000" pitchFamily="2" charset="2"/>
              </a:rPr>
              <a:t> </a:t>
            </a:r>
            <a:endParaRPr lang="nl-BE" sz="1300" dirty="0">
              <a:sym typeface="Wingdings" panose="05000000000000000000" pitchFamily="2" charset="2"/>
            </a:endParaRPr>
          </a:p>
          <a:p>
            <a:pPr marL="536575" indent="-269875"/>
            <a:r>
              <a:rPr lang="nl-BE" sz="1300" dirty="0" smtClean="0"/>
              <a:t> </a:t>
            </a:r>
            <a:endParaRPr lang="nl-BE" sz="1300" dirty="0"/>
          </a:p>
          <a:p>
            <a:pPr marL="0" indent="0">
              <a:buNone/>
            </a:pPr>
            <a:endParaRPr lang="nl-BE" sz="1300" dirty="0">
              <a:sym typeface="Wingdings" panose="05000000000000000000" pitchFamily="2" charset="2"/>
            </a:endParaRPr>
          </a:p>
          <a:p>
            <a:pPr marL="536575" indent="-269875"/>
            <a:endParaRPr lang="nl-BE" sz="1400" dirty="0" smtClean="0"/>
          </a:p>
        </p:txBody>
      </p:sp>
      <p:pic>
        <p:nvPicPr>
          <p:cNvPr id="4098" name="Picture 2" descr="D:\KU Leuven\Conferenties\EURO 2018 - vrps\SISRs_blinks_al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03108"/>
            <a:ext cx="4057878" cy="354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/>
          <p:cNvSpPr/>
          <p:nvPr/>
        </p:nvSpPr>
        <p:spPr>
          <a:xfrm>
            <a:off x="395536" y="3674166"/>
            <a:ext cx="3600400" cy="205909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hthoek 8"/>
          <p:cNvSpPr/>
          <p:nvPr/>
        </p:nvSpPr>
        <p:spPr>
          <a:xfrm>
            <a:off x="5580132" y="3271260"/>
            <a:ext cx="1584176" cy="2880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3520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2800" dirty="0" err="1"/>
              <a:t>SISRs</a:t>
            </a:r>
            <a:r>
              <a:rPr lang="nl-BE" sz="2800" dirty="0"/>
              <a:t> </a:t>
            </a:r>
            <a:r>
              <a:rPr lang="nl-BE" sz="2800" dirty="0" err="1"/>
              <a:t>Recreate</a:t>
            </a:r>
            <a:r>
              <a:rPr lang="nl-BE" sz="2800" dirty="0"/>
              <a:t> – </a:t>
            </a:r>
            <a:r>
              <a:rPr lang="nl-BE" sz="2800" dirty="0" err="1"/>
              <a:t>Greedy</a:t>
            </a:r>
            <a:r>
              <a:rPr lang="nl-BE" sz="2800" dirty="0"/>
              <a:t> </a:t>
            </a:r>
            <a:r>
              <a:rPr lang="nl-BE" sz="2800" dirty="0" err="1"/>
              <a:t>insertion</a:t>
            </a:r>
            <a:r>
              <a:rPr lang="nl-BE" sz="2800" dirty="0"/>
              <a:t> </a:t>
            </a:r>
            <a:r>
              <a:rPr lang="nl-BE" sz="2800" dirty="0" err="1"/>
              <a:t>with</a:t>
            </a:r>
            <a:r>
              <a:rPr lang="nl-BE" sz="2800" dirty="0"/>
              <a:t> </a:t>
            </a:r>
            <a:r>
              <a:rPr lang="nl-BE" sz="2800" dirty="0" err="1"/>
              <a:t>blinks</a:t>
            </a:r>
            <a:endParaRPr lang="nl-BE" sz="280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540000" y="1593288"/>
            <a:ext cx="8334000" cy="4428000"/>
          </a:xfrm>
        </p:spPr>
        <p:txBody>
          <a:bodyPr/>
          <a:lstStyle/>
          <a:p>
            <a:pPr marL="0" indent="0">
              <a:buNone/>
            </a:pPr>
            <a:r>
              <a:rPr lang="nl-BE" sz="1600" dirty="0" err="1" smtClean="0"/>
              <a:t>Greedy</a:t>
            </a:r>
            <a:r>
              <a:rPr lang="nl-BE" sz="1600" dirty="0" smtClean="0"/>
              <a:t> </a:t>
            </a:r>
            <a:r>
              <a:rPr lang="nl-BE" sz="1600" dirty="0" err="1" smtClean="0"/>
              <a:t>insertion</a:t>
            </a:r>
            <a:r>
              <a:rPr lang="nl-BE" sz="1600" dirty="0" smtClean="0"/>
              <a:t>:</a:t>
            </a:r>
            <a:endParaRPr lang="nl-BE" sz="1000" dirty="0" smtClean="0"/>
          </a:p>
          <a:p>
            <a:pPr marL="536575" indent="-269875"/>
            <a:r>
              <a:rPr lang="nl-BE" sz="1300" b="1" dirty="0" err="1"/>
              <a:t>a</a:t>
            </a:r>
            <a:r>
              <a:rPr lang="nl-BE" sz="1300" b="1" dirty="0" err="1" smtClean="0"/>
              <a:t>lways</a:t>
            </a:r>
            <a:r>
              <a:rPr lang="nl-BE" sz="1300" dirty="0" smtClean="0"/>
              <a:t> at best </a:t>
            </a:r>
            <a:r>
              <a:rPr lang="nl-BE" sz="1300" dirty="0" err="1" smtClean="0"/>
              <a:t>position</a:t>
            </a:r>
            <a:endParaRPr lang="nl-BE" sz="1300" dirty="0" smtClean="0"/>
          </a:p>
          <a:p>
            <a:pPr marL="536575" indent="-269875"/>
            <a:r>
              <a:rPr lang="nl-BE" sz="1300" dirty="0" err="1"/>
              <a:t>v</a:t>
            </a:r>
            <a:r>
              <a:rPr lang="nl-BE" sz="1300" dirty="0" err="1" smtClean="0"/>
              <a:t>ery</a:t>
            </a:r>
            <a:r>
              <a:rPr lang="nl-BE" sz="1300" dirty="0" smtClean="0"/>
              <a:t> </a:t>
            </a:r>
            <a:r>
              <a:rPr lang="nl-BE" sz="1300" dirty="0" err="1" smtClean="0"/>
              <a:t>greedy</a:t>
            </a:r>
            <a:r>
              <a:rPr lang="nl-BE" sz="1300" dirty="0" smtClean="0"/>
              <a:t> </a:t>
            </a:r>
            <a:r>
              <a:rPr lang="nl-BE" sz="1300" dirty="0" smtClean="0">
                <a:sym typeface="Wingdings" panose="05000000000000000000" pitchFamily="2" charset="2"/>
              </a:rPr>
              <a:t></a:t>
            </a:r>
          </a:p>
          <a:p>
            <a:pPr marL="715963" indent="-357188"/>
            <a:endParaRPr lang="nl-BE" sz="1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l-BE" sz="1600" dirty="0" err="1"/>
              <a:t>Greedy</a:t>
            </a:r>
            <a:r>
              <a:rPr lang="nl-BE" sz="1600" dirty="0"/>
              <a:t> </a:t>
            </a:r>
            <a:r>
              <a:rPr lang="nl-BE" sz="1600" dirty="0" err="1" smtClean="0"/>
              <a:t>insertion</a:t>
            </a:r>
            <a:r>
              <a:rPr lang="nl-BE" sz="1600" dirty="0" smtClean="0"/>
              <a:t> </a:t>
            </a:r>
            <a:r>
              <a:rPr lang="nl-BE" sz="1600" dirty="0" err="1" smtClean="0"/>
              <a:t>with</a:t>
            </a:r>
            <a:r>
              <a:rPr lang="nl-BE" sz="1600" dirty="0" smtClean="0"/>
              <a:t> </a:t>
            </a:r>
            <a:r>
              <a:rPr lang="nl-BE" sz="1600" dirty="0" err="1" smtClean="0"/>
              <a:t>blinks</a:t>
            </a:r>
            <a:r>
              <a:rPr lang="nl-BE" sz="1600" dirty="0" smtClean="0"/>
              <a:t>:</a:t>
            </a:r>
            <a:endParaRPr lang="nl-BE" sz="1000" dirty="0"/>
          </a:p>
          <a:p>
            <a:pPr marL="536575" indent="-269875"/>
            <a:r>
              <a:rPr lang="nl-BE" sz="1300" b="1" dirty="0" err="1"/>
              <a:t>m</a:t>
            </a:r>
            <a:r>
              <a:rPr lang="nl-BE" sz="1300" b="1" dirty="0" err="1" smtClean="0"/>
              <a:t>ostly</a:t>
            </a:r>
            <a:r>
              <a:rPr lang="nl-BE" sz="1300" b="1" dirty="0" smtClean="0"/>
              <a:t> </a:t>
            </a:r>
            <a:r>
              <a:rPr lang="nl-BE" sz="1300" dirty="0" smtClean="0"/>
              <a:t>at </a:t>
            </a:r>
            <a:r>
              <a:rPr lang="nl-BE" sz="1300" dirty="0"/>
              <a:t>best </a:t>
            </a:r>
            <a:r>
              <a:rPr lang="nl-BE" sz="1300" dirty="0" err="1" smtClean="0"/>
              <a:t>position</a:t>
            </a:r>
            <a:endParaRPr lang="nl-BE" sz="1300" dirty="0" smtClean="0"/>
          </a:p>
          <a:p>
            <a:pPr marL="536575" indent="-269875"/>
            <a:r>
              <a:rPr lang="nl-BE" sz="1300" dirty="0" err="1"/>
              <a:t>less</a:t>
            </a:r>
            <a:r>
              <a:rPr lang="nl-BE" sz="1300" dirty="0"/>
              <a:t> </a:t>
            </a:r>
            <a:r>
              <a:rPr lang="nl-BE" sz="1300" dirty="0" err="1"/>
              <a:t>greedy</a:t>
            </a:r>
            <a:r>
              <a:rPr lang="nl-BE" sz="1300" dirty="0"/>
              <a:t> </a:t>
            </a:r>
            <a:r>
              <a:rPr lang="nl-BE" sz="1300" dirty="0" smtClean="0">
                <a:sym typeface="Wingdings" panose="05000000000000000000" pitchFamily="2" charset="2"/>
              </a:rPr>
              <a:t></a:t>
            </a:r>
            <a:endParaRPr lang="nl-BE" sz="1600" dirty="0" smtClean="0"/>
          </a:p>
          <a:p>
            <a:pPr marL="536575" indent="-269875"/>
            <a:r>
              <a:rPr lang="nl-BE" sz="1300" dirty="0" smtClean="0">
                <a:sym typeface="Wingdings" panose="05000000000000000000" pitchFamily="2" charset="2"/>
              </a:rPr>
              <a:t> </a:t>
            </a:r>
          </a:p>
          <a:p>
            <a:pPr marL="536575" indent="-269875"/>
            <a:r>
              <a:rPr lang="nl-BE" sz="1300" dirty="0" smtClean="0">
                <a:sym typeface="Wingdings" panose="05000000000000000000" pitchFamily="2" charset="2"/>
              </a:rPr>
              <a:t> </a:t>
            </a:r>
          </a:p>
          <a:p>
            <a:pPr marL="536575" indent="-269875"/>
            <a:endParaRPr lang="nl-BE" sz="1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l-BE" sz="1600" dirty="0" err="1" smtClean="0"/>
              <a:t>Heuristic-Biased</a:t>
            </a:r>
            <a:r>
              <a:rPr lang="nl-BE" sz="1600" dirty="0" smtClean="0"/>
              <a:t> </a:t>
            </a:r>
            <a:r>
              <a:rPr lang="nl-BE" sz="1600" dirty="0" err="1"/>
              <a:t>Stochastic</a:t>
            </a:r>
            <a:r>
              <a:rPr lang="nl-BE" sz="1600" dirty="0"/>
              <a:t> </a:t>
            </a:r>
            <a:r>
              <a:rPr lang="nl-BE" sz="1600" dirty="0" smtClean="0"/>
              <a:t>Sampling</a:t>
            </a:r>
            <a:endParaRPr lang="nl-BE" sz="1300" dirty="0" smtClean="0">
              <a:sym typeface="Wingdings" panose="05000000000000000000" pitchFamily="2" charset="2"/>
            </a:endParaRPr>
          </a:p>
          <a:p>
            <a:pPr marL="536575" indent="-269875"/>
            <a:r>
              <a:rPr lang="nl-BE" sz="1300" dirty="0" smtClean="0">
                <a:sym typeface="Wingdings" panose="05000000000000000000" pitchFamily="2" charset="2"/>
              </a:rPr>
              <a:t>HBSS </a:t>
            </a:r>
            <a:r>
              <a:rPr lang="nl-BE" sz="1400" dirty="0" smtClean="0"/>
              <a:t>(</a:t>
            </a:r>
            <a:r>
              <a:rPr lang="nl-BE" sz="1400" dirty="0" err="1" smtClean="0"/>
              <a:t>Bresina</a:t>
            </a:r>
            <a:r>
              <a:rPr lang="nl-BE" sz="1400" dirty="0" smtClean="0"/>
              <a:t> 1996)</a:t>
            </a:r>
          </a:p>
          <a:p>
            <a:pPr marL="536575" indent="-269875"/>
            <a:r>
              <a:rPr lang="nl-BE" sz="1300" dirty="0" smtClean="0">
                <a:sym typeface="Wingdings" panose="05000000000000000000" pitchFamily="2" charset="2"/>
              </a:rPr>
              <a:t>rank </a:t>
            </a:r>
            <a:r>
              <a:rPr lang="nl-BE" sz="1300" dirty="0" err="1" smtClean="0">
                <a:sym typeface="Wingdings" panose="05000000000000000000" pitchFamily="2" charset="2"/>
              </a:rPr>
              <a:t>all</a:t>
            </a:r>
            <a:r>
              <a:rPr lang="nl-BE" sz="1300" dirty="0" smtClean="0">
                <a:sym typeface="Wingdings" panose="05000000000000000000" pitchFamily="2" charset="2"/>
              </a:rPr>
              <a:t> options (best </a:t>
            </a:r>
            <a:r>
              <a:rPr lang="nl-BE" sz="1300" dirty="0" err="1" smtClean="0">
                <a:sym typeface="Wingdings" panose="05000000000000000000" pitchFamily="2" charset="2"/>
              </a:rPr>
              <a:t>to</a:t>
            </a:r>
            <a:r>
              <a:rPr lang="nl-BE" sz="1300" dirty="0" smtClean="0">
                <a:sym typeface="Wingdings" panose="05000000000000000000" pitchFamily="2" charset="2"/>
              </a:rPr>
              <a:t> worst)</a:t>
            </a:r>
          </a:p>
          <a:p>
            <a:pPr marL="536575" indent="-269875"/>
            <a:r>
              <a:rPr lang="nl-BE" sz="1400" dirty="0" err="1" smtClean="0"/>
              <a:t>exponentially</a:t>
            </a:r>
            <a:r>
              <a:rPr lang="nl-BE" sz="1400" dirty="0" smtClean="0"/>
              <a:t> </a:t>
            </a:r>
            <a:r>
              <a:rPr lang="nl-BE" sz="1400" dirty="0" err="1" smtClean="0"/>
              <a:t>decreasing</a:t>
            </a:r>
            <a:r>
              <a:rPr lang="nl-BE" sz="1400" dirty="0" smtClean="0"/>
              <a:t> </a:t>
            </a:r>
            <a:r>
              <a:rPr lang="nl-BE" sz="1400" dirty="0" err="1" smtClean="0"/>
              <a:t>probability</a:t>
            </a:r>
            <a:r>
              <a:rPr lang="nl-BE" sz="1400" dirty="0" smtClean="0"/>
              <a:t> </a:t>
            </a:r>
          </a:p>
        </p:txBody>
      </p:sp>
      <p:pic>
        <p:nvPicPr>
          <p:cNvPr id="4098" name="Picture 2" descr="D:\KU Leuven\Conferenties\EURO 2018 - vrps\SISRs_blinks_al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03108"/>
            <a:ext cx="4057878" cy="354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/>
          <p:cNvSpPr/>
          <p:nvPr/>
        </p:nvSpPr>
        <p:spPr>
          <a:xfrm>
            <a:off x="5580132" y="3271260"/>
            <a:ext cx="1584176" cy="2880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/>
          <p:cNvSpPr/>
          <p:nvPr/>
        </p:nvSpPr>
        <p:spPr>
          <a:xfrm>
            <a:off x="509942" y="3648250"/>
            <a:ext cx="3456384" cy="64807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8777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2800" dirty="0" err="1"/>
              <a:t>SISRs</a:t>
            </a:r>
            <a:r>
              <a:rPr lang="nl-BE" sz="2800" dirty="0"/>
              <a:t> </a:t>
            </a:r>
            <a:r>
              <a:rPr lang="nl-BE" sz="2800" b="1" dirty="0" err="1"/>
              <a:t>recreate</a:t>
            </a:r>
            <a:r>
              <a:rPr lang="nl-BE" sz="2800" b="1" dirty="0"/>
              <a:t> </a:t>
            </a:r>
            <a:r>
              <a:rPr lang="nl-BE" sz="2800" dirty="0"/>
              <a:t>– </a:t>
            </a:r>
            <a:r>
              <a:rPr lang="nl-BE" sz="2800" dirty="0" err="1"/>
              <a:t>Greedy</a:t>
            </a:r>
            <a:r>
              <a:rPr lang="nl-BE" sz="2800" dirty="0"/>
              <a:t> </a:t>
            </a:r>
            <a:r>
              <a:rPr lang="nl-BE" sz="2800" dirty="0" err="1"/>
              <a:t>insertion</a:t>
            </a:r>
            <a:r>
              <a:rPr lang="nl-BE" sz="2800" dirty="0"/>
              <a:t> </a:t>
            </a:r>
            <a:r>
              <a:rPr lang="nl-BE" sz="2800" dirty="0" err="1"/>
              <a:t>with</a:t>
            </a:r>
            <a:r>
              <a:rPr lang="nl-BE" sz="2800" dirty="0"/>
              <a:t> </a:t>
            </a:r>
            <a:r>
              <a:rPr lang="nl-BE" sz="2800" dirty="0" err="1"/>
              <a:t>blinks</a:t>
            </a:r>
            <a:endParaRPr lang="nl-BE" sz="280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540000" y="1593288"/>
            <a:ext cx="8334000" cy="4428000"/>
          </a:xfrm>
        </p:spPr>
        <p:txBody>
          <a:bodyPr/>
          <a:lstStyle/>
          <a:p>
            <a:pPr marL="0" indent="0">
              <a:buNone/>
            </a:pPr>
            <a:r>
              <a:rPr lang="nl-BE" sz="1600" dirty="0" err="1" smtClean="0"/>
              <a:t>Greedy</a:t>
            </a:r>
            <a:r>
              <a:rPr lang="nl-BE" sz="1600" dirty="0" smtClean="0"/>
              <a:t> </a:t>
            </a:r>
            <a:r>
              <a:rPr lang="nl-BE" sz="1600" dirty="0" err="1" smtClean="0"/>
              <a:t>insertion</a:t>
            </a:r>
            <a:r>
              <a:rPr lang="nl-BE" sz="1600" dirty="0" smtClean="0"/>
              <a:t>:</a:t>
            </a:r>
            <a:endParaRPr lang="nl-BE" sz="1000" dirty="0" smtClean="0"/>
          </a:p>
          <a:p>
            <a:pPr marL="536575" indent="-269875"/>
            <a:r>
              <a:rPr lang="nl-BE" sz="1300" b="1" dirty="0" err="1"/>
              <a:t>a</a:t>
            </a:r>
            <a:r>
              <a:rPr lang="nl-BE" sz="1300" b="1" dirty="0" err="1" smtClean="0"/>
              <a:t>lways</a:t>
            </a:r>
            <a:r>
              <a:rPr lang="nl-BE" sz="1300" dirty="0" smtClean="0"/>
              <a:t> at best </a:t>
            </a:r>
            <a:r>
              <a:rPr lang="nl-BE" sz="1300" dirty="0" err="1" smtClean="0"/>
              <a:t>position</a:t>
            </a:r>
            <a:endParaRPr lang="nl-BE" sz="1300" dirty="0" smtClean="0"/>
          </a:p>
          <a:p>
            <a:pPr marL="536575" indent="-269875"/>
            <a:r>
              <a:rPr lang="nl-BE" sz="1300" dirty="0" err="1"/>
              <a:t>v</a:t>
            </a:r>
            <a:r>
              <a:rPr lang="nl-BE" sz="1300" dirty="0" err="1" smtClean="0"/>
              <a:t>ery</a:t>
            </a:r>
            <a:r>
              <a:rPr lang="nl-BE" sz="1300" dirty="0" smtClean="0"/>
              <a:t> </a:t>
            </a:r>
            <a:r>
              <a:rPr lang="nl-BE" sz="1300" dirty="0" err="1" smtClean="0"/>
              <a:t>greedy</a:t>
            </a:r>
            <a:r>
              <a:rPr lang="nl-BE" sz="1300" dirty="0" smtClean="0"/>
              <a:t> </a:t>
            </a:r>
            <a:r>
              <a:rPr lang="nl-BE" sz="1300" dirty="0" smtClean="0">
                <a:sym typeface="Wingdings" panose="05000000000000000000" pitchFamily="2" charset="2"/>
              </a:rPr>
              <a:t></a:t>
            </a:r>
          </a:p>
          <a:p>
            <a:pPr marL="715963" indent="-357188"/>
            <a:endParaRPr lang="nl-BE" sz="1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l-BE" sz="1600" dirty="0" err="1"/>
              <a:t>Greedy</a:t>
            </a:r>
            <a:r>
              <a:rPr lang="nl-BE" sz="1600" dirty="0"/>
              <a:t> </a:t>
            </a:r>
            <a:r>
              <a:rPr lang="nl-BE" sz="1600" dirty="0" err="1" smtClean="0"/>
              <a:t>insertion</a:t>
            </a:r>
            <a:r>
              <a:rPr lang="nl-BE" sz="1600" dirty="0" smtClean="0"/>
              <a:t> </a:t>
            </a:r>
            <a:r>
              <a:rPr lang="nl-BE" sz="1600" dirty="0" err="1" smtClean="0"/>
              <a:t>with</a:t>
            </a:r>
            <a:r>
              <a:rPr lang="nl-BE" sz="1600" dirty="0" smtClean="0"/>
              <a:t> </a:t>
            </a:r>
            <a:r>
              <a:rPr lang="nl-BE" sz="1600" dirty="0" err="1" smtClean="0"/>
              <a:t>blinks</a:t>
            </a:r>
            <a:r>
              <a:rPr lang="nl-BE" sz="1600" dirty="0" smtClean="0"/>
              <a:t>:</a:t>
            </a:r>
            <a:endParaRPr lang="nl-BE" sz="1000" dirty="0"/>
          </a:p>
          <a:p>
            <a:pPr marL="536575" indent="-269875"/>
            <a:r>
              <a:rPr lang="nl-BE" sz="1300" b="1" dirty="0" err="1"/>
              <a:t>m</a:t>
            </a:r>
            <a:r>
              <a:rPr lang="nl-BE" sz="1300" b="1" dirty="0" err="1" smtClean="0"/>
              <a:t>ostly</a:t>
            </a:r>
            <a:r>
              <a:rPr lang="nl-BE" sz="1300" b="1" dirty="0" smtClean="0"/>
              <a:t> </a:t>
            </a:r>
            <a:r>
              <a:rPr lang="nl-BE" sz="1300" dirty="0" smtClean="0"/>
              <a:t>at </a:t>
            </a:r>
            <a:r>
              <a:rPr lang="nl-BE" sz="1300" dirty="0"/>
              <a:t>best </a:t>
            </a:r>
            <a:r>
              <a:rPr lang="nl-BE" sz="1300" dirty="0" err="1" smtClean="0"/>
              <a:t>position</a:t>
            </a:r>
            <a:endParaRPr lang="nl-BE" sz="1300" dirty="0" smtClean="0"/>
          </a:p>
          <a:p>
            <a:pPr marL="536575" indent="-269875"/>
            <a:r>
              <a:rPr lang="nl-BE" sz="1300" dirty="0" err="1"/>
              <a:t>less</a:t>
            </a:r>
            <a:r>
              <a:rPr lang="nl-BE" sz="1300" dirty="0"/>
              <a:t> </a:t>
            </a:r>
            <a:r>
              <a:rPr lang="nl-BE" sz="1300" dirty="0" err="1"/>
              <a:t>greedy</a:t>
            </a:r>
            <a:r>
              <a:rPr lang="nl-BE" sz="1300" dirty="0"/>
              <a:t> </a:t>
            </a:r>
            <a:r>
              <a:rPr lang="nl-BE" sz="1300" dirty="0" smtClean="0">
                <a:sym typeface="Wingdings" panose="05000000000000000000" pitchFamily="2" charset="2"/>
              </a:rPr>
              <a:t></a:t>
            </a:r>
            <a:endParaRPr lang="nl-BE" sz="1600" dirty="0" smtClean="0"/>
          </a:p>
          <a:p>
            <a:pPr marL="536575" indent="-269875"/>
            <a:r>
              <a:rPr lang="en-US" sz="1300" b="1" dirty="0" smtClean="0">
                <a:solidFill>
                  <a:srgbClr val="FF0000"/>
                </a:solidFill>
              </a:rPr>
              <a:t>rank-based</a:t>
            </a:r>
            <a:r>
              <a:rPr lang="en-US" sz="1300" dirty="0" smtClean="0"/>
              <a:t> selection probabilities</a:t>
            </a:r>
          </a:p>
          <a:p>
            <a:pPr marL="536575" indent="-269875"/>
            <a:r>
              <a:rPr lang="en-US" sz="1300" b="1" dirty="0" smtClean="0">
                <a:solidFill>
                  <a:srgbClr val="FF0000"/>
                </a:solidFill>
              </a:rPr>
              <a:t>without ranking </a:t>
            </a:r>
            <a:r>
              <a:rPr lang="en-US" sz="1300" dirty="0" smtClean="0"/>
              <a:t>all options!! </a:t>
            </a:r>
            <a:r>
              <a:rPr lang="nl-BE" sz="1300" dirty="0" smtClean="0">
                <a:sym typeface="Wingdings" panose="05000000000000000000" pitchFamily="2" charset="2"/>
              </a:rPr>
              <a:t></a:t>
            </a:r>
          </a:p>
          <a:p>
            <a:pPr marL="536575" indent="-269875"/>
            <a:endParaRPr lang="nl-BE" sz="1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l-BE" sz="1600" dirty="0" err="1" smtClean="0"/>
              <a:t>Heuristic-Biased</a:t>
            </a:r>
            <a:r>
              <a:rPr lang="nl-BE" sz="1600" dirty="0" smtClean="0"/>
              <a:t> </a:t>
            </a:r>
            <a:r>
              <a:rPr lang="nl-BE" sz="1600" dirty="0" err="1"/>
              <a:t>Stochastic</a:t>
            </a:r>
            <a:r>
              <a:rPr lang="nl-BE" sz="1600" dirty="0"/>
              <a:t> </a:t>
            </a:r>
            <a:r>
              <a:rPr lang="nl-BE" sz="1600" dirty="0" smtClean="0"/>
              <a:t>Sampling</a:t>
            </a:r>
            <a:endParaRPr lang="nl-BE" sz="1300" dirty="0" smtClean="0">
              <a:sym typeface="Wingdings" panose="05000000000000000000" pitchFamily="2" charset="2"/>
            </a:endParaRPr>
          </a:p>
          <a:p>
            <a:pPr marL="536575" indent="-269875"/>
            <a:r>
              <a:rPr lang="nl-BE" sz="1300" dirty="0" smtClean="0">
                <a:sym typeface="Wingdings" panose="05000000000000000000" pitchFamily="2" charset="2"/>
              </a:rPr>
              <a:t>HBSS </a:t>
            </a:r>
            <a:r>
              <a:rPr lang="nl-BE" sz="1400" dirty="0" smtClean="0"/>
              <a:t>(</a:t>
            </a:r>
            <a:r>
              <a:rPr lang="nl-BE" sz="1400" dirty="0" err="1" smtClean="0"/>
              <a:t>Bresina</a:t>
            </a:r>
            <a:r>
              <a:rPr lang="nl-BE" sz="1400" dirty="0" smtClean="0"/>
              <a:t> 1996)</a:t>
            </a:r>
          </a:p>
          <a:p>
            <a:pPr marL="536575" indent="-269875"/>
            <a:r>
              <a:rPr lang="nl-BE" sz="1300" dirty="0" smtClean="0">
                <a:sym typeface="Wingdings" panose="05000000000000000000" pitchFamily="2" charset="2"/>
              </a:rPr>
              <a:t>rank </a:t>
            </a:r>
            <a:r>
              <a:rPr lang="nl-BE" sz="1300" dirty="0" err="1" smtClean="0">
                <a:sym typeface="Wingdings" panose="05000000000000000000" pitchFamily="2" charset="2"/>
              </a:rPr>
              <a:t>all</a:t>
            </a:r>
            <a:r>
              <a:rPr lang="nl-BE" sz="1300" dirty="0" smtClean="0">
                <a:sym typeface="Wingdings" panose="05000000000000000000" pitchFamily="2" charset="2"/>
              </a:rPr>
              <a:t> options (best </a:t>
            </a:r>
            <a:r>
              <a:rPr lang="nl-BE" sz="1300" dirty="0" err="1" smtClean="0">
                <a:sym typeface="Wingdings" panose="05000000000000000000" pitchFamily="2" charset="2"/>
              </a:rPr>
              <a:t>to</a:t>
            </a:r>
            <a:r>
              <a:rPr lang="nl-BE" sz="1300" dirty="0" smtClean="0">
                <a:sym typeface="Wingdings" panose="05000000000000000000" pitchFamily="2" charset="2"/>
              </a:rPr>
              <a:t> worst)</a:t>
            </a:r>
          </a:p>
          <a:p>
            <a:pPr marL="536575" indent="-269875"/>
            <a:r>
              <a:rPr lang="nl-BE" sz="1400" dirty="0" err="1" smtClean="0"/>
              <a:t>exponentially</a:t>
            </a:r>
            <a:r>
              <a:rPr lang="nl-BE" sz="1400" dirty="0" smtClean="0"/>
              <a:t> </a:t>
            </a:r>
            <a:r>
              <a:rPr lang="nl-BE" sz="1400" dirty="0" err="1" smtClean="0"/>
              <a:t>decreasing</a:t>
            </a:r>
            <a:r>
              <a:rPr lang="nl-BE" sz="1400" dirty="0" smtClean="0"/>
              <a:t> </a:t>
            </a:r>
            <a:r>
              <a:rPr lang="nl-BE" sz="1400" dirty="0" err="1" smtClean="0"/>
              <a:t>probability</a:t>
            </a:r>
            <a:r>
              <a:rPr lang="nl-BE" sz="1400" dirty="0" smtClean="0"/>
              <a:t> </a:t>
            </a:r>
          </a:p>
        </p:txBody>
      </p:sp>
      <p:pic>
        <p:nvPicPr>
          <p:cNvPr id="4098" name="Picture 2" descr="D:\KU Leuven\Conferenties\EURO 2018 - vrps\SISRs_blinks_al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03108"/>
            <a:ext cx="4057878" cy="354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/>
          <p:cNvSpPr/>
          <p:nvPr/>
        </p:nvSpPr>
        <p:spPr>
          <a:xfrm>
            <a:off x="5580132" y="3271260"/>
            <a:ext cx="1584176" cy="2880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0125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2564904"/>
            <a:ext cx="8748464" cy="900000"/>
          </a:xfrm>
        </p:spPr>
        <p:txBody>
          <a:bodyPr>
            <a:normAutofit fontScale="90000"/>
          </a:bodyPr>
          <a:lstStyle/>
          <a:p>
            <a:r>
              <a:rPr lang="en-GB" sz="6000" dirty="0" smtClean="0"/>
              <a:t>3. SISRs </a:t>
            </a:r>
            <a:r>
              <a:rPr lang="en-GB" sz="6000" b="1" dirty="0" smtClean="0"/>
              <a:t>fleet minimisation</a:t>
            </a:r>
            <a:endParaRPr lang="nl-BE" dirty="0"/>
          </a:p>
        </p:txBody>
      </p:sp>
      <p:sp>
        <p:nvSpPr>
          <p:cNvPr id="3" name="Tijdelijke aanduiding voor inhoud 3"/>
          <p:cNvSpPr>
            <a:spLocks noGrp="1"/>
          </p:cNvSpPr>
          <p:nvPr>
            <p:ph idx="1"/>
          </p:nvPr>
        </p:nvSpPr>
        <p:spPr>
          <a:xfrm>
            <a:off x="323528" y="3861048"/>
            <a:ext cx="8334000" cy="1430929"/>
          </a:xfrm>
        </p:spPr>
        <p:txBody>
          <a:bodyPr/>
          <a:lstStyle/>
          <a:p>
            <a:pPr marL="359637" lvl="1" indent="0">
              <a:buNone/>
            </a:pPr>
            <a:endParaRPr lang="en-GB" sz="1300" i="1" dirty="0"/>
          </a:p>
          <a:p>
            <a:pPr marL="0" indent="0">
              <a:buNone/>
            </a:pPr>
            <a:endParaRPr lang="nl-BE" sz="2000" dirty="0"/>
          </a:p>
          <a:p>
            <a:pPr marL="715963" indent="-266700" defTabSz="1131888">
              <a:tabLst>
                <a:tab pos="3048000" algn="l"/>
              </a:tabLst>
            </a:pPr>
            <a:r>
              <a:rPr lang="nl-BE" sz="2000" b="1" dirty="0" err="1" smtClean="0">
                <a:solidFill>
                  <a:srgbClr val="147694"/>
                </a:solidFill>
              </a:rPr>
              <a:t>Fleet</a:t>
            </a:r>
            <a:r>
              <a:rPr lang="nl-BE" sz="2000" b="1" dirty="0" smtClean="0">
                <a:solidFill>
                  <a:srgbClr val="147694"/>
                </a:solidFill>
              </a:rPr>
              <a:t> </a:t>
            </a:r>
            <a:r>
              <a:rPr lang="nl-BE" sz="2000" b="1" dirty="0" err="1" smtClean="0">
                <a:solidFill>
                  <a:srgbClr val="147694"/>
                </a:solidFill>
              </a:rPr>
              <a:t>minimisation</a:t>
            </a:r>
            <a:r>
              <a:rPr lang="nl-BE" sz="2000" dirty="0"/>
              <a:t>	- </a:t>
            </a:r>
            <a:r>
              <a:rPr lang="nl-BE" sz="2000" dirty="0" smtClean="0"/>
              <a:t>absences-</a:t>
            </a:r>
            <a:r>
              <a:rPr lang="nl-BE" sz="2000" dirty="0" err="1" smtClean="0"/>
              <a:t>based</a:t>
            </a:r>
            <a:r>
              <a:rPr lang="nl-BE" sz="2000" dirty="0" smtClean="0"/>
              <a:t> </a:t>
            </a:r>
            <a:r>
              <a:rPr lang="nl-BE" sz="2000" dirty="0" err="1" smtClean="0"/>
              <a:t>acceptance</a:t>
            </a:r>
            <a:r>
              <a:rPr lang="nl-BE" sz="2000" dirty="0" smtClean="0"/>
              <a:t> </a:t>
            </a:r>
            <a:r>
              <a:rPr lang="nl-BE" sz="2000" dirty="0" err="1" smtClean="0"/>
              <a:t>criterion</a:t>
            </a:r>
            <a:endParaRPr lang="nl-BE" sz="2000" dirty="0"/>
          </a:p>
          <a:p>
            <a:pPr marL="0" indent="0">
              <a:buNone/>
            </a:pPr>
            <a:endParaRPr lang="nl-BE" sz="2000" dirty="0"/>
          </a:p>
          <a:p>
            <a:pPr marL="359637" lvl="1" indent="0">
              <a:buNone/>
            </a:pPr>
            <a:endParaRPr lang="nl-BE" sz="1300" i="1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778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1288"/>
            <a:ext cx="8496944" cy="5400000"/>
          </a:xfrm>
        </p:spPr>
      </p:pic>
    </p:spTree>
    <p:extLst>
      <p:ext uri="{BB962C8B-B14F-4D97-AF65-F5344CB8AC3E}">
        <p14:creationId xmlns:p14="http://schemas.microsoft.com/office/powerpoint/2010/main" val="422921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2800" dirty="0" err="1" smtClean="0"/>
              <a:t>SISRs</a:t>
            </a:r>
            <a:r>
              <a:rPr lang="nl-BE" sz="2800" dirty="0" smtClean="0"/>
              <a:t> </a:t>
            </a:r>
            <a:r>
              <a:rPr lang="nl-BE" sz="2800" b="1" dirty="0" err="1" smtClean="0"/>
              <a:t>fleet</a:t>
            </a:r>
            <a:r>
              <a:rPr lang="nl-BE" sz="2800" b="1" dirty="0" smtClean="0"/>
              <a:t> </a:t>
            </a:r>
            <a:r>
              <a:rPr lang="nl-BE" sz="2800" b="1" dirty="0" err="1"/>
              <a:t>m</a:t>
            </a:r>
            <a:r>
              <a:rPr lang="nl-BE" sz="2800" b="1" dirty="0" err="1" smtClean="0"/>
              <a:t>inimisation</a:t>
            </a:r>
            <a:endParaRPr lang="nl-BE" sz="2800" b="1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BE" sz="1600" dirty="0" smtClean="0"/>
          </a:p>
          <a:p>
            <a:pPr marL="360000" lvl="1" indent="-360000">
              <a:buSzPct val="110000"/>
              <a:buFont typeface="Arial" pitchFamily="34" charset="0"/>
              <a:buChar char="•"/>
            </a:pPr>
            <a:r>
              <a:rPr lang="nl-BE" sz="2000" dirty="0"/>
              <a:t>VRPTW, PDPTW …</a:t>
            </a:r>
          </a:p>
          <a:p>
            <a:endParaRPr lang="nl-BE" sz="2000" dirty="0" smtClean="0"/>
          </a:p>
          <a:p>
            <a:r>
              <a:rPr lang="nl-BE" sz="2000" dirty="0" err="1" smtClean="0"/>
              <a:t>Not</a:t>
            </a:r>
            <a:r>
              <a:rPr lang="nl-BE" sz="2000" dirty="0" smtClean="0"/>
              <a:t> </a:t>
            </a:r>
            <a:r>
              <a:rPr lang="nl-BE" sz="2000" dirty="0" err="1" smtClean="0"/>
              <a:t>strictly</a:t>
            </a:r>
            <a:r>
              <a:rPr lang="nl-BE" sz="2000" dirty="0" smtClean="0"/>
              <a:t> </a:t>
            </a:r>
            <a:r>
              <a:rPr lang="nl-BE" sz="2000" dirty="0" err="1" smtClean="0"/>
              <a:t>related</a:t>
            </a:r>
            <a:r>
              <a:rPr lang="nl-BE" sz="2000" dirty="0" smtClean="0"/>
              <a:t> </a:t>
            </a:r>
            <a:r>
              <a:rPr lang="nl-BE" sz="2000" dirty="0" err="1" smtClean="0"/>
              <a:t>to</a:t>
            </a:r>
            <a:r>
              <a:rPr lang="nl-BE" sz="2000" dirty="0" smtClean="0"/>
              <a:t> </a:t>
            </a:r>
            <a:r>
              <a:rPr lang="nl-BE" sz="2000" dirty="0" err="1" smtClean="0"/>
              <a:t>distance</a:t>
            </a:r>
            <a:r>
              <a:rPr lang="nl-BE" sz="2000" dirty="0"/>
              <a:t> </a:t>
            </a:r>
            <a:r>
              <a:rPr lang="nl-BE" sz="2000" dirty="0" smtClean="0">
                <a:sym typeface="Wingdings" panose="05000000000000000000" pitchFamily="2" charset="2"/>
              </a:rPr>
              <a:t> </a:t>
            </a:r>
            <a:r>
              <a:rPr lang="nl-BE" sz="2000" dirty="0" err="1" smtClean="0">
                <a:sym typeface="Wingdings" panose="05000000000000000000" pitchFamily="2" charset="2"/>
              </a:rPr>
              <a:t>two</a:t>
            </a:r>
            <a:r>
              <a:rPr lang="nl-BE" sz="2000" dirty="0" smtClean="0">
                <a:sym typeface="Wingdings" panose="05000000000000000000" pitchFamily="2" charset="2"/>
              </a:rPr>
              <a:t>-stage approach</a:t>
            </a:r>
          </a:p>
          <a:p>
            <a:pPr marL="1433513" lvl="2" indent="-342900">
              <a:buFont typeface="+mj-lt"/>
              <a:buAutoNum type="arabicPeriod"/>
            </a:pPr>
            <a:r>
              <a:rPr lang="nl-BE" b="1" dirty="0" err="1" smtClean="0">
                <a:solidFill>
                  <a:srgbClr val="1D8DB0"/>
                </a:solidFill>
                <a:sym typeface="Wingdings" panose="05000000000000000000" pitchFamily="2" charset="2"/>
              </a:rPr>
              <a:t>Fleet</a:t>
            </a:r>
            <a:r>
              <a:rPr lang="nl-BE" b="1" dirty="0" smtClean="0">
                <a:solidFill>
                  <a:srgbClr val="1D8DB0"/>
                </a:solidFill>
                <a:sym typeface="Wingdings" panose="05000000000000000000" pitchFamily="2" charset="2"/>
              </a:rPr>
              <a:t> </a:t>
            </a:r>
            <a:r>
              <a:rPr lang="nl-BE" b="1" dirty="0" err="1" smtClean="0">
                <a:solidFill>
                  <a:srgbClr val="1D8DB0"/>
                </a:solidFill>
                <a:sym typeface="Wingdings" panose="05000000000000000000" pitchFamily="2" charset="2"/>
              </a:rPr>
              <a:t>minimisation</a:t>
            </a:r>
            <a:endParaRPr lang="nl-BE" b="1" dirty="0" smtClean="0">
              <a:solidFill>
                <a:srgbClr val="1D8DB0"/>
              </a:solidFill>
              <a:sym typeface="Wingdings" panose="05000000000000000000" pitchFamily="2" charset="2"/>
            </a:endParaRPr>
          </a:p>
          <a:p>
            <a:pPr marL="1433513" lvl="2" indent="-342900">
              <a:buFont typeface="+mj-lt"/>
              <a:buAutoNum type="arabicPeriod"/>
            </a:pPr>
            <a:r>
              <a:rPr lang="nl-BE" b="1" dirty="0" err="1" smtClean="0">
                <a:solidFill>
                  <a:srgbClr val="1D8DB0"/>
                </a:solidFill>
                <a:sym typeface="Wingdings" panose="05000000000000000000" pitchFamily="2" charset="2"/>
              </a:rPr>
              <a:t>Distance</a:t>
            </a:r>
            <a:r>
              <a:rPr lang="nl-BE" b="1" dirty="0" smtClean="0">
                <a:solidFill>
                  <a:srgbClr val="1D8DB0"/>
                </a:solidFill>
                <a:sym typeface="Wingdings" panose="05000000000000000000" pitchFamily="2" charset="2"/>
              </a:rPr>
              <a:t> </a:t>
            </a:r>
            <a:r>
              <a:rPr lang="nl-BE" b="1" dirty="0" err="1" smtClean="0">
                <a:solidFill>
                  <a:srgbClr val="1D8DB0"/>
                </a:solidFill>
                <a:sym typeface="Wingdings" panose="05000000000000000000" pitchFamily="2" charset="2"/>
              </a:rPr>
              <a:t>minimisation</a:t>
            </a:r>
            <a:endParaRPr lang="nl-BE" b="1" dirty="0">
              <a:solidFill>
                <a:srgbClr val="1D8DB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nl-BE" sz="2000" dirty="0">
              <a:sym typeface="Wingdings" panose="05000000000000000000" pitchFamily="2" charset="2"/>
            </a:endParaRPr>
          </a:p>
          <a:p>
            <a:r>
              <a:rPr lang="nl-BE" sz="2000" dirty="0" err="1" smtClean="0"/>
              <a:t>Nagata</a:t>
            </a:r>
            <a:r>
              <a:rPr lang="nl-BE" sz="2000" dirty="0" smtClean="0"/>
              <a:t>, </a:t>
            </a:r>
            <a:r>
              <a:rPr lang="en-US" sz="2000" dirty="0" err="1" smtClean="0"/>
              <a:t>Bräysy</a:t>
            </a:r>
            <a:r>
              <a:rPr lang="en-US" sz="2000" dirty="0"/>
              <a:t>, and </a:t>
            </a:r>
            <a:r>
              <a:rPr lang="en-US" sz="2000" dirty="0" err="1"/>
              <a:t>Dullaert</a:t>
            </a:r>
            <a:r>
              <a:rPr lang="en-US" sz="2000" dirty="0"/>
              <a:t> </a:t>
            </a:r>
            <a:r>
              <a:rPr lang="en-US" sz="2000" dirty="0" smtClean="0"/>
              <a:t>(2010)		VRPTW</a:t>
            </a:r>
          </a:p>
          <a:p>
            <a:pPr marL="360000" lvl="1" indent="0">
              <a:buNone/>
            </a:pPr>
            <a:r>
              <a:rPr lang="nl-BE" sz="2000" dirty="0" err="1" smtClean="0"/>
              <a:t>Nagata</a:t>
            </a:r>
            <a:r>
              <a:rPr lang="nl-BE" sz="2000" dirty="0" smtClean="0"/>
              <a:t> </a:t>
            </a:r>
            <a:r>
              <a:rPr lang="nl-BE" sz="2000" dirty="0" err="1" smtClean="0"/>
              <a:t>and</a:t>
            </a:r>
            <a:r>
              <a:rPr lang="nl-BE" sz="2000" dirty="0"/>
              <a:t> </a:t>
            </a:r>
            <a:r>
              <a:rPr lang="nl-BE" sz="2000" dirty="0" err="1" smtClean="0"/>
              <a:t>Kobayashi</a:t>
            </a:r>
            <a:r>
              <a:rPr lang="nl-BE" sz="2000" dirty="0" smtClean="0"/>
              <a:t> </a:t>
            </a:r>
            <a:r>
              <a:rPr lang="nl-BE" sz="2000" dirty="0"/>
              <a:t>(2010</a:t>
            </a:r>
            <a:r>
              <a:rPr lang="nl-BE" sz="2000" dirty="0" smtClean="0"/>
              <a:t>)		PDPTW</a:t>
            </a:r>
            <a:endParaRPr lang="en-US" sz="2000" dirty="0" smtClean="0"/>
          </a:p>
          <a:p>
            <a:pPr marL="1414463" lvl="2" indent="-342900">
              <a:buFont typeface="+mj-lt"/>
              <a:buAutoNum type="arabicPeriod"/>
            </a:pPr>
            <a:r>
              <a:rPr lang="en-US" dirty="0" smtClean="0">
                <a:solidFill>
                  <a:srgbClr val="1D8DB0"/>
                </a:solidFill>
              </a:rPr>
              <a:t>Remove vehicle</a:t>
            </a:r>
          </a:p>
          <a:p>
            <a:pPr marL="1414463" lvl="2" indent="-342900">
              <a:buFont typeface="+mj-lt"/>
              <a:buAutoNum type="arabicPeriod"/>
            </a:pPr>
            <a:r>
              <a:rPr lang="en-US" dirty="0" smtClean="0">
                <a:solidFill>
                  <a:srgbClr val="1D8DB0"/>
                </a:solidFill>
              </a:rPr>
              <a:t>“Squeeze” until all customers are served</a:t>
            </a:r>
          </a:p>
          <a:p>
            <a:pPr marL="1414463" lvl="2" indent="-342900">
              <a:buFont typeface="+mj-lt"/>
              <a:buAutoNum type="arabicPeriod"/>
            </a:pPr>
            <a:r>
              <a:rPr lang="en-US" dirty="0" smtClean="0">
                <a:solidFill>
                  <a:srgbClr val="1D8DB0"/>
                </a:solidFill>
              </a:rPr>
              <a:t>Repeat</a:t>
            </a:r>
          </a:p>
          <a:p>
            <a:pPr lvl="1"/>
            <a:endParaRPr lang="nl-BE" sz="1300" dirty="0" smtClean="0">
              <a:sym typeface="Wingdings" panose="05000000000000000000" pitchFamily="2" charset="2"/>
            </a:endParaRPr>
          </a:p>
          <a:p>
            <a:pPr lvl="1"/>
            <a:endParaRPr lang="nl-BE" sz="1600" dirty="0" smtClean="0"/>
          </a:p>
          <a:p>
            <a:pPr marL="359637" lvl="1" indent="0">
              <a:buNone/>
            </a:pPr>
            <a:endParaRPr lang="nl-BE" sz="500" dirty="0" smtClean="0"/>
          </a:p>
        </p:txBody>
      </p:sp>
      <p:sp>
        <p:nvSpPr>
          <p:cNvPr id="5" name="Rechthoek 4"/>
          <p:cNvSpPr/>
          <p:nvPr/>
        </p:nvSpPr>
        <p:spPr>
          <a:xfrm>
            <a:off x="540000" y="3645024"/>
            <a:ext cx="6840312" cy="2132975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7620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2800" dirty="0" err="1" smtClean="0"/>
              <a:t>Fleet</a:t>
            </a:r>
            <a:r>
              <a:rPr lang="nl-BE" sz="2800" dirty="0" smtClean="0"/>
              <a:t> </a:t>
            </a:r>
            <a:r>
              <a:rPr lang="nl-BE" sz="2800" dirty="0" err="1"/>
              <a:t>m</a:t>
            </a:r>
            <a:r>
              <a:rPr lang="nl-BE" sz="2800" dirty="0" err="1" smtClean="0"/>
              <a:t>inimisation</a:t>
            </a:r>
            <a:r>
              <a:rPr lang="nl-BE" sz="2800" dirty="0" smtClean="0"/>
              <a:t> – 1st </a:t>
            </a:r>
            <a:r>
              <a:rPr lang="nl-BE" sz="2800" dirty="0" err="1" smtClean="0"/>
              <a:t>attempt</a:t>
            </a:r>
            <a:endParaRPr lang="nl-BE" sz="2800" dirty="0"/>
          </a:p>
        </p:txBody>
      </p:sp>
      <p:sp>
        <p:nvSpPr>
          <p:cNvPr id="16" name="Tijdelijke aanduiding voor inhoud 3"/>
          <p:cNvSpPr txBox="1">
            <a:spLocks/>
          </p:cNvSpPr>
          <p:nvPr/>
        </p:nvSpPr>
        <p:spPr>
          <a:xfrm>
            <a:off x="540000" y="1628800"/>
            <a:ext cx="8334000" cy="38164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spcBef>
                <a:spcPts val="580"/>
              </a:spcBef>
              <a:buSzPct val="110000"/>
              <a:buFont typeface="Arial" pitchFamily="34" charset="0"/>
              <a:buChar char="•"/>
              <a:defRPr sz="24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20000" indent="-360363" algn="l" defTabSz="914400" rtl="0" eaLnBrk="1" latinLnBrk="0" hangingPunct="1">
              <a:spcBef>
                <a:spcPts val="580"/>
              </a:spcBef>
              <a:buSzPct val="75000"/>
              <a:buFont typeface="Courier New" pitchFamily="49" charset="0"/>
              <a:buChar char="o"/>
              <a:defRPr sz="24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90000" indent="-2700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168400" indent="-180000" algn="l" defTabSz="914400" rtl="0" eaLnBrk="1" latinLnBrk="0" hangingPunct="1">
              <a:spcBef>
                <a:spcPts val="380"/>
              </a:spcBef>
              <a:buSzPct val="80000"/>
              <a:buFont typeface="Arial" pitchFamily="34" charset="0"/>
              <a:buChar char="•"/>
              <a:defRPr sz="16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38263" indent="-179388" algn="l" defTabSz="914400" rtl="0" eaLnBrk="1" latinLnBrk="0" hangingPunct="1">
              <a:spcBef>
                <a:spcPts val="380"/>
              </a:spcBef>
              <a:buFont typeface="Arial" pitchFamily="34" charset="0"/>
              <a:buChar char="-"/>
              <a:defRPr lang="nl-BE" sz="1600" kern="1200" dirty="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000" dirty="0" err="1" smtClean="0"/>
              <a:t>Consider</a:t>
            </a:r>
            <a:r>
              <a:rPr lang="nl-BE" sz="2000" dirty="0" smtClean="0"/>
              <a:t> </a:t>
            </a:r>
            <a:r>
              <a:rPr lang="nl-BE" sz="2000" dirty="0" err="1" smtClean="0"/>
              <a:t>partial</a:t>
            </a:r>
            <a:r>
              <a:rPr lang="nl-BE" sz="2000" dirty="0" smtClean="0"/>
              <a:t> </a:t>
            </a:r>
            <a:r>
              <a:rPr lang="nl-BE" sz="2000" dirty="0" err="1" smtClean="0"/>
              <a:t>solutions</a:t>
            </a:r>
            <a:endParaRPr lang="nl-BE" sz="2000" dirty="0" smtClean="0"/>
          </a:p>
          <a:p>
            <a:r>
              <a:rPr lang="nl-BE" sz="2000" dirty="0" smtClean="0"/>
              <a:t>Let A = set of absent </a:t>
            </a:r>
            <a:r>
              <a:rPr lang="nl-BE" sz="2000" dirty="0" err="1" smtClean="0"/>
              <a:t>customers</a:t>
            </a:r>
            <a:endParaRPr lang="nl-BE" sz="2000" dirty="0" smtClean="0"/>
          </a:p>
          <a:p>
            <a:endParaRPr lang="nl-BE" sz="2000" dirty="0"/>
          </a:p>
          <a:p>
            <a:pPr marL="1435100" indent="-358775">
              <a:buFont typeface="+mj-lt"/>
              <a:buAutoNum type="arabicPeriod"/>
            </a:pPr>
            <a:r>
              <a:rPr lang="nl-BE" sz="2000" dirty="0" err="1" smtClean="0"/>
              <a:t>Apply</a:t>
            </a:r>
            <a:r>
              <a:rPr lang="nl-BE" sz="2000" dirty="0" smtClean="0"/>
              <a:t> </a:t>
            </a:r>
            <a:r>
              <a:rPr lang="nl-BE" sz="2000" dirty="0" err="1" smtClean="0"/>
              <a:t>SISRs</a:t>
            </a:r>
            <a:endParaRPr lang="nl-BE" sz="2000" dirty="0" smtClean="0"/>
          </a:p>
          <a:p>
            <a:pPr marL="1435100" indent="-358775">
              <a:buFont typeface="+mj-lt"/>
              <a:buAutoNum type="arabicPeriod"/>
            </a:pPr>
            <a:r>
              <a:rPr lang="nl-BE" sz="2000" dirty="0" smtClean="0"/>
              <a:t>Accept s</a:t>
            </a:r>
            <a:r>
              <a:rPr lang="nl-BE" sz="2000" dirty="0" smtClean="0">
                <a:solidFill>
                  <a:srgbClr val="FF0000"/>
                </a:solidFill>
              </a:rPr>
              <a:t>*</a:t>
            </a:r>
            <a:r>
              <a:rPr lang="nl-BE" sz="2000" dirty="0" smtClean="0"/>
              <a:t> </a:t>
            </a:r>
            <a:r>
              <a:rPr lang="nl-BE" sz="2000" smtClean="0"/>
              <a:t>if</a:t>
            </a:r>
            <a:endParaRPr lang="nl-BE" sz="2000" dirty="0" smtClean="0"/>
          </a:p>
          <a:p>
            <a:pPr marL="1435100" indent="-358775">
              <a:buFont typeface="+mj-lt"/>
              <a:buAutoNum type="arabicPeriod"/>
            </a:pPr>
            <a:endParaRPr lang="nl-BE" sz="2000" dirty="0"/>
          </a:p>
          <a:p>
            <a:pPr marL="1435100" indent="-358775">
              <a:buFont typeface="+mj-lt"/>
              <a:buAutoNum type="arabicPeriod"/>
            </a:pPr>
            <a:endParaRPr lang="nl-BE" sz="2000" dirty="0" smtClean="0"/>
          </a:p>
          <a:p>
            <a:pPr marL="1435100" indent="-358775">
              <a:buFont typeface="+mj-lt"/>
              <a:buAutoNum type="arabicPeriod"/>
            </a:pPr>
            <a:endParaRPr lang="nl-BE" sz="2000" dirty="0" smtClean="0"/>
          </a:p>
          <a:p>
            <a:pPr marL="1435100" indent="-358775">
              <a:buFont typeface="+mj-lt"/>
              <a:buAutoNum type="arabicPeriod"/>
            </a:pPr>
            <a:endParaRPr lang="nl-BE" sz="2000" dirty="0"/>
          </a:p>
          <a:p>
            <a:pPr marL="1435100" indent="-358775">
              <a:buFont typeface="+mj-lt"/>
              <a:buAutoNum type="arabicPeriod"/>
            </a:pPr>
            <a:r>
              <a:rPr lang="nl-BE" sz="2000" dirty="0" err="1" smtClean="0"/>
              <a:t>Repeat</a:t>
            </a:r>
            <a:endParaRPr lang="nl-BE" sz="2000" dirty="0" smtClean="0"/>
          </a:p>
          <a:p>
            <a:pPr marL="0" indent="0">
              <a:buFont typeface="Arial" pitchFamily="34" charset="0"/>
              <a:buNone/>
            </a:pPr>
            <a:endParaRPr lang="nl-BE" sz="1800" dirty="0" smtClean="0"/>
          </a:p>
          <a:p>
            <a:pPr marL="0" indent="0">
              <a:buFont typeface="Arial" pitchFamily="34" charset="0"/>
              <a:buNone/>
            </a:pPr>
            <a:endParaRPr lang="nl-BE" sz="1800" dirty="0" smtClean="0"/>
          </a:p>
        </p:txBody>
      </p:sp>
      <p:grpSp>
        <p:nvGrpSpPr>
          <p:cNvPr id="17" name="Groep 16"/>
          <p:cNvGrpSpPr/>
          <p:nvPr/>
        </p:nvGrpSpPr>
        <p:grpSpPr>
          <a:xfrm>
            <a:off x="3486896" y="4032887"/>
            <a:ext cx="2195097" cy="332217"/>
            <a:chOff x="2880948" y="2805961"/>
            <a:chExt cx="2699164" cy="408503"/>
          </a:xfrm>
        </p:grpSpPr>
        <p:sp>
          <p:nvSpPr>
            <p:cNvPr id="18" name="Ovaal 17"/>
            <p:cNvSpPr/>
            <p:nvPr/>
          </p:nvSpPr>
          <p:spPr>
            <a:xfrm>
              <a:off x="3010822" y="2854543"/>
              <a:ext cx="73863" cy="738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9" name="Ovaal 18"/>
            <p:cNvSpPr/>
            <p:nvPr/>
          </p:nvSpPr>
          <p:spPr>
            <a:xfrm>
              <a:off x="3194817" y="3090192"/>
              <a:ext cx="124272" cy="12427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0" name="Ovaal 19"/>
            <p:cNvSpPr/>
            <p:nvPr/>
          </p:nvSpPr>
          <p:spPr>
            <a:xfrm>
              <a:off x="3194817" y="2805961"/>
              <a:ext cx="215423" cy="21542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1" name="Ovaal 20"/>
            <p:cNvSpPr/>
            <p:nvPr/>
          </p:nvSpPr>
          <p:spPr>
            <a:xfrm>
              <a:off x="5492771" y="2852936"/>
              <a:ext cx="87341" cy="873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2" name="Ovaal 21"/>
            <p:cNvSpPr/>
            <p:nvPr/>
          </p:nvSpPr>
          <p:spPr>
            <a:xfrm>
              <a:off x="5204739" y="2942348"/>
              <a:ext cx="225890" cy="22589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3" name="PIJL-RECHTS 22"/>
            <p:cNvSpPr/>
            <p:nvPr/>
          </p:nvSpPr>
          <p:spPr>
            <a:xfrm>
              <a:off x="3919100" y="2962290"/>
              <a:ext cx="747996" cy="144016"/>
            </a:xfrm>
            <a:prstGeom prst="rightArrow">
              <a:avLst>
                <a:gd name="adj1" fmla="val 26733"/>
                <a:gd name="adj2" fmla="val 117785"/>
              </a:avLst>
            </a:prstGeom>
            <a:solidFill>
              <a:srgbClr val="116E8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4" name="Ovaal 23"/>
            <p:cNvSpPr/>
            <p:nvPr/>
          </p:nvSpPr>
          <p:spPr>
            <a:xfrm>
              <a:off x="2880948" y="3012408"/>
              <a:ext cx="178811" cy="178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hthoek 24"/>
              <p:cNvSpPr/>
              <p:nvPr/>
            </p:nvSpPr>
            <p:spPr>
              <a:xfrm>
                <a:off x="3971778" y="3690660"/>
                <a:ext cx="133895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nl-BE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BE" sz="2000" i="1">
                              <a:latin typeface="Cambria Math"/>
                            </a:rPr>
                            <m:t>𝐴</m:t>
                          </m:r>
                        </m:e>
                      </m:d>
                      <m:r>
                        <a:rPr lang="nl-BE" sz="2000" i="1" smtClean="0">
                          <a:latin typeface="Cambria Math"/>
                          <a:ea typeface="Cambria Math"/>
                        </a:rPr>
                        <m:t>≥</m:t>
                      </m:r>
                      <m:d>
                        <m:dPr>
                          <m:begChr m:val="|"/>
                          <m:endChr m:val="|"/>
                          <m:ctrlPr>
                            <a:rPr lang="nl-BE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nl-BE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BE" sz="2000" i="1">
                                  <a:latin typeface="Cambria Math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nl-BE" sz="20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nl-BE" sz="2000" dirty="0"/>
              </a:p>
            </p:txBody>
          </p:sp>
        </mc:Choice>
        <mc:Fallback xmlns="">
          <p:sp>
            <p:nvSpPr>
              <p:cNvPr id="25" name="Rechthoek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1778" y="3690660"/>
                <a:ext cx="1338956" cy="400110"/>
              </a:xfrm>
              <a:prstGeom prst="rect">
                <a:avLst/>
              </a:prstGeom>
              <a:blipFill rotWithShape="0">
                <a:blip r:embed="rId2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nl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405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Some VRP heuristics</a:t>
            </a:r>
            <a:endParaRPr lang="nl-BE" dirty="0"/>
          </a:p>
        </p:txBody>
      </p:sp>
      <p:graphicFrame>
        <p:nvGraphicFramePr>
          <p:cNvPr id="5" name="Tijdelijke aanduiding voor inhoud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1277426"/>
              </p:ext>
            </p:extLst>
          </p:nvPr>
        </p:nvGraphicFramePr>
        <p:xfrm>
          <a:off x="540000" y="1556792"/>
          <a:ext cx="8334376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7188"/>
                <a:gridCol w="4167188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TSP heuristics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Reference</a:t>
                      </a:r>
                      <a:endParaRPr lang="nl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2-opt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Croes 1958</a:t>
                      </a:r>
                      <a:endParaRPr lang="nl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3-opt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Lin 1965</a:t>
                      </a:r>
                      <a:endParaRPr lang="nl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k-opt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Lin and Kernighan 1973</a:t>
                      </a:r>
                      <a:endParaRPr lang="nl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o</a:t>
                      </a:r>
                      <a:r>
                        <a:rPr lang="nl-BE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r-opt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Or 1976</a:t>
                      </a:r>
                      <a:endParaRPr lang="nl-BE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ijdelijke aanduiding voor inhoud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5551625"/>
              </p:ext>
            </p:extLst>
          </p:nvPr>
        </p:nvGraphicFramePr>
        <p:xfrm>
          <a:off x="539624" y="3715272"/>
          <a:ext cx="8334376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7188"/>
                <a:gridCol w="4167188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VRP heuristics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Reference</a:t>
                      </a:r>
                      <a:endParaRPr lang="nl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2-opt as inter-route operator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o</a:t>
                      </a:r>
                      <a:r>
                        <a:rPr lang="nl-BE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r-opt</a:t>
                      </a:r>
                      <a:r>
                        <a:rPr lang="nl-BE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dirty="0" smtClean="0"/>
                        <a:t>as inter-route operator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Single, double,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pair+single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and double pair procedures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Waters 1978</a:t>
                      </a:r>
                      <a:endParaRPr lang="nl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Chain-exchange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Fahrion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Wrede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1990</a:t>
                      </a:r>
                      <a:endParaRPr lang="nl-BE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640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KU Leuven\Conferenties\EURO 2018 - vrps\proble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600" y="474525"/>
            <a:ext cx="4962525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540000" y="6480048"/>
            <a:ext cx="4608064" cy="189312"/>
          </a:xfrm>
        </p:spPr>
        <p:txBody>
          <a:bodyPr/>
          <a:lstStyle/>
          <a:p>
            <a:r>
              <a:rPr lang="nl-BE" dirty="0" err="1" smtClean="0"/>
              <a:t>SISRs</a:t>
            </a:r>
            <a:r>
              <a:rPr lang="nl-BE" dirty="0" smtClean="0"/>
              <a:t>          jan.christiaens@cs.kuleuven.be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9513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540000" y="6480048"/>
            <a:ext cx="4608064" cy="189312"/>
          </a:xfrm>
        </p:spPr>
        <p:txBody>
          <a:bodyPr/>
          <a:lstStyle/>
          <a:p>
            <a:r>
              <a:rPr lang="nl-BE" dirty="0" err="1" smtClean="0"/>
              <a:t>SISRs</a:t>
            </a:r>
            <a:r>
              <a:rPr lang="nl-BE" dirty="0" smtClean="0"/>
              <a:t>          jan.christiaens@cs.kuleuven.be</a:t>
            </a:r>
            <a:endParaRPr lang="nl-BE" dirty="0"/>
          </a:p>
        </p:txBody>
      </p:sp>
      <p:pic>
        <p:nvPicPr>
          <p:cNvPr id="13" name="n_abs_begin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333" end="67754.0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2000" y="475200"/>
            <a:ext cx="496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51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7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KU Leuven\Conferenties\EURO 2018 - vrps\v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719" y="476597"/>
            <a:ext cx="4962525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540000" y="6480048"/>
            <a:ext cx="4608064" cy="189312"/>
          </a:xfrm>
        </p:spPr>
        <p:txBody>
          <a:bodyPr/>
          <a:lstStyle/>
          <a:p>
            <a:r>
              <a:rPr lang="nl-BE" dirty="0" err="1" smtClean="0"/>
              <a:t>SISRs</a:t>
            </a:r>
            <a:r>
              <a:rPr lang="nl-BE" dirty="0" smtClean="0"/>
              <a:t>          jan.christiaens@cs.kuleuven.be</a:t>
            </a:r>
            <a:endParaRPr lang="nl-BE" dirty="0"/>
          </a:p>
        </p:txBody>
      </p:sp>
      <p:sp>
        <p:nvSpPr>
          <p:cNvPr id="11" name="Ovaal 10"/>
          <p:cNvSpPr/>
          <p:nvPr/>
        </p:nvSpPr>
        <p:spPr>
          <a:xfrm>
            <a:off x="4479896" y="2780928"/>
            <a:ext cx="576064" cy="576064"/>
          </a:xfrm>
          <a:prstGeom prst="ellipse">
            <a:avLst/>
          </a:prstGeom>
          <a:noFill/>
          <a:ln>
            <a:solidFill>
              <a:srgbClr val="116E8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PIJL-RECHTS 12"/>
          <p:cNvSpPr/>
          <p:nvPr/>
        </p:nvSpPr>
        <p:spPr>
          <a:xfrm rot="10800000">
            <a:off x="3563888" y="620688"/>
            <a:ext cx="648072" cy="144016"/>
          </a:xfrm>
          <a:prstGeom prst="rightArrow">
            <a:avLst>
              <a:gd name="adj1" fmla="val 26733"/>
              <a:gd name="adj2" fmla="val 117785"/>
            </a:avLst>
          </a:prstGeom>
          <a:solidFill>
            <a:srgbClr val="116E8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PIJL-RECHTS 13"/>
          <p:cNvSpPr/>
          <p:nvPr/>
        </p:nvSpPr>
        <p:spPr>
          <a:xfrm rot="3556977">
            <a:off x="3085285" y="1790163"/>
            <a:ext cx="1971498" cy="144016"/>
          </a:xfrm>
          <a:prstGeom prst="rightArrow">
            <a:avLst>
              <a:gd name="adj1" fmla="val 26733"/>
              <a:gd name="adj2" fmla="val 117785"/>
            </a:avLst>
          </a:prstGeom>
          <a:solidFill>
            <a:srgbClr val="116E8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7732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KU Leuven\Conferenties\EURO 2018 - vrps\v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475200"/>
            <a:ext cx="4962525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540000" y="6480048"/>
            <a:ext cx="4608064" cy="189312"/>
          </a:xfrm>
        </p:spPr>
        <p:txBody>
          <a:bodyPr/>
          <a:lstStyle/>
          <a:p>
            <a:r>
              <a:rPr lang="nl-BE" dirty="0" err="1" smtClean="0"/>
              <a:t>SISRs</a:t>
            </a:r>
            <a:r>
              <a:rPr lang="nl-BE" dirty="0" smtClean="0"/>
              <a:t>          jan.christiaens@cs.kuleuven.be</a:t>
            </a:r>
            <a:endParaRPr lang="nl-BE" dirty="0"/>
          </a:p>
        </p:txBody>
      </p:sp>
      <p:sp>
        <p:nvSpPr>
          <p:cNvPr id="2" name="Ovaal 1"/>
          <p:cNvSpPr/>
          <p:nvPr/>
        </p:nvSpPr>
        <p:spPr>
          <a:xfrm rot="3955162">
            <a:off x="4721836" y="4599535"/>
            <a:ext cx="1086085" cy="949800"/>
          </a:xfrm>
          <a:prstGeom prst="ellipse">
            <a:avLst/>
          </a:prstGeom>
          <a:noFill/>
          <a:ln>
            <a:solidFill>
              <a:srgbClr val="116E8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PIJL-RECHTS 4"/>
          <p:cNvSpPr/>
          <p:nvPr/>
        </p:nvSpPr>
        <p:spPr>
          <a:xfrm rot="10800000">
            <a:off x="3563888" y="620688"/>
            <a:ext cx="648072" cy="144016"/>
          </a:xfrm>
          <a:prstGeom prst="rightArrow">
            <a:avLst>
              <a:gd name="adj1" fmla="val 26733"/>
              <a:gd name="adj2" fmla="val 117785"/>
            </a:avLst>
          </a:prstGeom>
          <a:solidFill>
            <a:srgbClr val="116E8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PIJL-RECHTS 5"/>
          <p:cNvSpPr/>
          <p:nvPr/>
        </p:nvSpPr>
        <p:spPr>
          <a:xfrm rot="4103869">
            <a:off x="2484061" y="2637878"/>
            <a:ext cx="3662543" cy="144016"/>
          </a:xfrm>
          <a:prstGeom prst="rightArrow">
            <a:avLst>
              <a:gd name="adj1" fmla="val 26733"/>
              <a:gd name="adj2" fmla="val 117785"/>
            </a:avLst>
          </a:prstGeom>
          <a:solidFill>
            <a:srgbClr val="116E8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4277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540000" y="6480048"/>
            <a:ext cx="4608064" cy="189312"/>
          </a:xfrm>
        </p:spPr>
        <p:txBody>
          <a:bodyPr/>
          <a:lstStyle/>
          <a:p>
            <a:r>
              <a:rPr lang="nl-BE" dirty="0" err="1" smtClean="0"/>
              <a:t>SISRs</a:t>
            </a:r>
            <a:r>
              <a:rPr lang="nl-BE" dirty="0" smtClean="0"/>
              <a:t>          jan.christiaens@cs.kuleuven.be</a:t>
            </a:r>
            <a:endParaRPr lang="nl-BE" dirty="0"/>
          </a:p>
        </p:txBody>
      </p:sp>
      <p:pic>
        <p:nvPicPr>
          <p:cNvPr id="7" name="record_000002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898.7938" end="763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1678" y="475200"/>
            <a:ext cx="4960644" cy="5400000"/>
          </a:xfrm>
        </p:spPr>
      </p:pic>
    </p:spTree>
    <p:extLst>
      <p:ext uri="{BB962C8B-B14F-4D97-AF65-F5344CB8AC3E}">
        <p14:creationId xmlns:p14="http://schemas.microsoft.com/office/powerpoint/2010/main" val="75343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dirty="0" err="1" smtClean="0"/>
              <a:t>SISRs</a:t>
            </a:r>
            <a:r>
              <a:rPr lang="nl-BE" dirty="0" smtClean="0"/>
              <a:t>          jan.christiaens@cs.kuleuven.be</a:t>
            </a:r>
            <a:endParaRPr lang="nl-BE" dirty="0"/>
          </a:p>
        </p:txBody>
      </p:sp>
      <p:pic>
        <p:nvPicPr>
          <p:cNvPr id="7" name="record_000002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5000" end="703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1678" y="475200"/>
            <a:ext cx="4960644" cy="5400000"/>
          </a:xfrm>
        </p:spPr>
      </p:pic>
      <p:sp>
        <p:nvSpPr>
          <p:cNvPr id="4" name="Tekstvak 3"/>
          <p:cNvSpPr txBox="1"/>
          <p:nvPr/>
        </p:nvSpPr>
        <p:spPr>
          <a:xfrm>
            <a:off x="1187624" y="3429000"/>
            <a:ext cx="6174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000" dirty="0" smtClean="0">
                <a:sym typeface="Wingdings"/>
              </a:rPr>
              <a:t></a:t>
            </a:r>
            <a:endParaRPr lang="nl-BE" sz="4000" dirty="0"/>
          </a:p>
        </p:txBody>
      </p:sp>
      <p:sp>
        <p:nvSpPr>
          <p:cNvPr id="5" name="PIJL-RECHTS 4"/>
          <p:cNvSpPr/>
          <p:nvPr/>
        </p:nvSpPr>
        <p:spPr>
          <a:xfrm rot="1724095">
            <a:off x="1861715" y="4260326"/>
            <a:ext cx="1455309" cy="144016"/>
          </a:xfrm>
          <a:prstGeom prst="rightArrow">
            <a:avLst>
              <a:gd name="adj1" fmla="val 26733"/>
              <a:gd name="adj2" fmla="val 117785"/>
            </a:avLst>
          </a:prstGeom>
          <a:solidFill>
            <a:srgbClr val="116E8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5565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1187623" y="3429000"/>
            <a:ext cx="6174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000" dirty="0" smtClean="0">
                <a:sym typeface="Wingdings"/>
              </a:rPr>
              <a:t></a:t>
            </a:r>
            <a:endParaRPr lang="nl-BE" sz="4000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540000" y="6480048"/>
            <a:ext cx="4608064" cy="189312"/>
          </a:xfrm>
        </p:spPr>
        <p:txBody>
          <a:bodyPr/>
          <a:lstStyle/>
          <a:p>
            <a:r>
              <a:rPr lang="nl-BE" dirty="0" err="1" smtClean="0"/>
              <a:t>SISRs</a:t>
            </a:r>
            <a:r>
              <a:rPr lang="nl-BE" dirty="0" smtClean="0"/>
              <a:t>          jan.christiaens@cs.kuleuven.be</a:t>
            </a:r>
            <a:endParaRPr lang="nl-BE" dirty="0"/>
          </a:p>
        </p:txBody>
      </p:sp>
      <p:pic>
        <p:nvPicPr>
          <p:cNvPr id="7" name="record_000002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1000" end="656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1678" y="475200"/>
            <a:ext cx="4960644" cy="5400000"/>
          </a:xfrm>
        </p:spPr>
      </p:pic>
      <p:sp>
        <p:nvSpPr>
          <p:cNvPr id="5" name="PIJL-RECHTS 4"/>
          <p:cNvSpPr/>
          <p:nvPr/>
        </p:nvSpPr>
        <p:spPr>
          <a:xfrm rot="1724095">
            <a:off x="1861715" y="4260326"/>
            <a:ext cx="1455309" cy="144016"/>
          </a:xfrm>
          <a:prstGeom prst="rightArrow">
            <a:avLst>
              <a:gd name="adj1" fmla="val 26733"/>
              <a:gd name="adj2" fmla="val 117785"/>
            </a:avLst>
          </a:prstGeom>
          <a:solidFill>
            <a:srgbClr val="116E8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4848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1187623" y="3429000"/>
            <a:ext cx="6174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000" dirty="0">
                <a:sym typeface="Wingdings"/>
              </a:rPr>
              <a:t></a:t>
            </a:r>
            <a:endParaRPr lang="nl-BE" sz="4000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540000" y="6480048"/>
            <a:ext cx="4608064" cy="189312"/>
          </a:xfrm>
        </p:spPr>
        <p:txBody>
          <a:bodyPr/>
          <a:lstStyle/>
          <a:p>
            <a:r>
              <a:rPr lang="nl-BE" dirty="0" err="1" smtClean="0"/>
              <a:t>SISRs</a:t>
            </a:r>
            <a:r>
              <a:rPr lang="nl-BE" dirty="0" smtClean="0"/>
              <a:t>          jan.christiaens@cs.kuleuven.be</a:t>
            </a:r>
            <a:endParaRPr lang="nl-BE" dirty="0"/>
          </a:p>
        </p:txBody>
      </p:sp>
      <p:pic>
        <p:nvPicPr>
          <p:cNvPr id="7" name="record_000002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5700" end="623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1678" y="475200"/>
            <a:ext cx="4960644" cy="5400000"/>
          </a:xfrm>
        </p:spPr>
      </p:pic>
    </p:spTree>
    <p:extLst>
      <p:ext uri="{BB962C8B-B14F-4D97-AF65-F5344CB8AC3E}">
        <p14:creationId xmlns:p14="http://schemas.microsoft.com/office/powerpoint/2010/main" val="215317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540000" y="6480048"/>
            <a:ext cx="4608064" cy="189312"/>
          </a:xfrm>
        </p:spPr>
        <p:txBody>
          <a:bodyPr/>
          <a:lstStyle/>
          <a:p>
            <a:r>
              <a:rPr lang="nl-BE" dirty="0" err="1" smtClean="0"/>
              <a:t>SISRs</a:t>
            </a:r>
            <a:r>
              <a:rPr lang="nl-BE" dirty="0" smtClean="0"/>
              <a:t>          jan.christiaens@cs.kuleuven.be</a:t>
            </a:r>
            <a:endParaRPr lang="nl-BE" dirty="0"/>
          </a:p>
        </p:txBody>
      </p:sp>
      <p:pic>
        <p:nvPicPr>
          <p:cNvPr id="7" name="record_000002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9000" end="583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1678" y="475200"/>
            <a:ext cx="4960644" cy="5400000"/>
          </a:xfrm>
        </p:spPr>
      </p:pic>
    </p:spTree>
    <p:extLst>
      <p:ext uri="{BB962C8B-B14F-4D97-AF65-F5344CB8AC3E}">
        <p14:creationId xmlns:p14="http://schemas.microsoft.com/office/powerpoint/2010/main" val="259566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1187623" y="3429000"/>
            <a:ext cx="6174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000" dirty="0">
                <a:sym typeface="Wingdings"/>
              </a:rPr>
              <a:t></a:t>
            </a:r>
            <a:endParaRPr lang="nl-BE" sz="4000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540000" y="6480048"/>
            <a:ext cx="4608064" cy="189312"/>
          </a:xfrm>
        </p:spPr>
        <p:txBody>
          <a:bodyPr/>
          <a:lstStyle/>
          <a:p>
            <a:r>
              <a:rPr lang="nl-BE" dirty="0" err="1" smtClean="0"/>
              <a:t>SISRs</a:t>
            </a:r>
            <a:r>
              <a:rPr lang="nl-BE" dirty="0" smtClean="0"/>
              <a:t>          jan.christiaens@cs.kuleuven.be</a:t>
            </a:r>
            <a:endParaRPr lang="nl-BE" dirty="0"/>
          </a:p>
        </p:txBody>
      </p:sp>
      <p:pic>
        <p:nvPicPr>
          <p:cNvPr id="7" name="record_000002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43000" end="553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1678" y="475200"/>
            <a:ext cx="4960644" cy="5400000"/>
          </a:xfrm>
        </p:spPr>
      </p:pic>
      <p:sp>
        <p:nvSpPr>
          <p:cNvPr id="5" name="PIJL-RECHTS 4"/>
          <p:cNvSpPr/>
          <p:nvPr/>
        </p:nvSpPr>
        <p:spPr>
          <a:xfrm rot="2302170">
            <a:off x="1769023" y="4221665"/>
            <a:ext cx="747996" cy="144016"/>
          </a:xfrm>
          <a:prstGeom prst="rightArrow">
            <a:avLst>
              <a:gd name="adj1" fmla="val 26733"/>
              <a:gd name="adj2" fmla="val 117785"/>
            </a:avLst>
          </a:prstGeom>
          <a:solidFill>
            <a:srgbClr val="116E8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4577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996952"/>
            <a:ext cx="3024336" cy="302433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VRP</a:t>
            </a:r>
            <a:r>
              <a:rPr lang="en-GB" dirty="0" smtClean="0">
                <a:solidFill>
                  <a:srgbClr val="FF0000"/>
                </a:solidFill>
              </a:rPr>
              <a:t>TW</a:t>
            </a:r>
            <a:r>
              <a:rPr lang="en-GB" dirty="0" smtClean="0"/>
              <a:t> heuristics</a:t>
            </a:r>
            <a:endParaRPr lang="nl-BE" dirty="0"/>
          </a:p>
        </p:txBody>
      </p:sp>
      <p:graphicFrame>
        <p:nvGraphicFramePr>
          <p:cNvPr id="5" name="Tijdelijke aanduiding voor inhoud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6904602"/>
              </p:ext>
            </p:extLst>
          </p:nvPr>
        </p:nvGraphicFramePr>
        <p:xfrm>
          <a:off x="540000" y="1268760"/>
          <a:ext cx="7488384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5337"/>
                <a:gridCol w="3703047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VRPTW heuristics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Reference</a:t>
                      </a:r>
                      <a:endParaRPr lang="nl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Exchange, cross and relocate 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Savelsbergh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1988</a:t>
                      </a:r>
                      <a:endParaRPr lang="nl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2-opt*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Potvin and Rousseau 1995</a:t>
                      </a:r>
                      <a:endParaRPr lang="nl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CROSS-exchange 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Taillard</a:t>
                      </a:r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et al. 1997</a:t>
                      </a:r>
                      <a:endParaRPr lang="nl-BE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996952"/>
            <a:ext cx="3024336" cy="3024336"/>
          </a:xfrm>
          <a:prstGeom prst="rect">
            <a:avLst/>
          </a:prstGeom>
        </p:spPr>
      </p:pic>
      <p:sp>
        <p:nvSpPr>
          <p:cNvPr id="6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540000" y="6525344"/>
            <a:ext cx="4608064" cy="189312"/>
          </a:xfrm>
        </p:spPr>
        <p:txBody>
          <a:bodyPr/>
          <a:lstStyle/>
          <a:p>
            <a:r>
              <a:rPr lang="nl-BE" dirty="0" err="1" smtClean="0"/>
              <a:t>SISRs</a:t>
            </a:r>
            <a:r>
              <a:rPr lang="nl-BE" dirty="0" smtClean="0"/>
              <a:t>          jan.christiaens@cs.kuleuven.be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896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1187623" y="3429000"/>
            <a:ext cx="6174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000" dirty="0">
                <a:sym typeface="Wingdings"/>
              </a:rPr>
              <a:t></a:t>
            </a:r>
            <a:endParaRPr lang="nl-BE" sz="4000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540000" y="6525344"/>
            <a:ext cx="4608064" cy="189312"/>
          </a:xfrm>
        </p:spPr>
        <p:txBody>
          <a:bodyPr/>
          <a:lstStyle/>
          <a:p>
            <a:r>
              <a:rPr lang="nl-BE" dirty="0" err="1" smtClean="0"/>
              <a:t>SISRs</a:t>
            </a:r>
            <a:r>
              <a:rPr lang="nl-BE" dirty="0" smtClean="0"/>
              <a:t>          jan.christiaens@cs.kuleuven.be</a:t>
            </a:r>
            <a:endParaRPr lang="nl-BE" dirty="0"/>
          </a:p>
        </p:txBody>
      </p:sp>
      <p:pic>
        <p:nvPicPr>
          <p:cNvPr id="7" name="record_000002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46000" end="513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1678" y="475200"/>
            <a:ext cx="4960644" cy="5400000"/>
          </a:xfrm>
        </p:spPr>
      </p:pic>
      <p:sp>
        <p:nvSpPr>
          <p:cNvPr id="5" name="PIJL-RECHTS 4"/>
          <p:cNvSpPr/>
          <p:nvPr/>
        </p:nvSpPr>
        <p:spPr>
          <a:xfrm rot="2302170">
            <a:off x="1769023" y="4221665"/>
            <a:ext cx="747996" cy="144016"/>
          </a:xfrm>
          <a:prstGeom prst="rightArrow">
            <a:avLst>
              <a:gd name="adj1" fmla="val 26733"/>
              <a:gd name="adj2" fmla="val 117785"/>
            </a:avLst>
          </a:prstGeom>
          <a:solidFill>
            <a:srgbClr val="116E8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0858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1187623" y="3429000"/>
            <a:ext cx="6174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000" dirty="0">
                <a:sym typeface="Wingdings"/>
              </a:rPr>
              <a:t></a:t>
            </a:r>
            <a:endParaRPr lang="nl-BE" sz="4000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540000" y="6480048"/>
            <a:ext cx="4608064" cy="189312"/>
          </a:xfrm>
        </p:spPr>
        <p:txBody>
          <a:bodyPr/>
          <a:lstStyle/>
          <a:p>
            <a:r>
              <a:rPr lang="nl-BE" dirty="0" err="1" smtClean="0"/>
              <a:t>SISRs</a:t>
            </a:r>
            <a:r>
              <a:rPr lang="nl-BE" dirty="0" smtClean="0"/>
              <a:t>          jan.christiaens@cs.kuleuven.be</a:t>
            </a:r>
            <a:endParaRPr lang="nl-BE" dirty="0"/>
          </a:p>
        </p:txBody>
      </p:sp>
      <p:pic>
        <p:nvPicPr>
          <p:cNvPr id="7" name="record_000002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85000" end="103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1678" y="475200"/>
            <a:ext cx="4960644" cy="5400000"/>
          </a:xfrm>
        </p:spPr>
      </p:pic>
    </p:spTree>
    <p:extLst>
      <p:ext uri="{BB962C8B-B14F-4D97-AF65-F5344CB8AC3E}">
        <p14:creationId xmlns:p14="http://schemas.microsoft.com/office/powerpoint/2010/main" val="289135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540000" y="6480048"/>
            <a:ext cx="4608064" cy="189312"/>
          </a:xfrm>
        </p:spPr>
        <p:txBody>
          <a:bodyPr/>
          <a:lstStyle/>
          <a:p>
            <a:r>
              <a:rPr lang="nl-BE" dirty="0" err="1" smtClean="0"/>
              <a:t>SISRs</a:t>
            </a:r>
            <a:r>
              <a:rPr lang="nl-BE" dirty="0" smtClean="0"/>
              <a:t>          jan.christiaens@cs.kuleuven.be</a:t>
            </a:r>
            <a:endParaRPr lang="nl-BE" dirty="0"/>
          </a:p>
        </p:txBody>
      </p:sp>
      <p:pic>
        <p:nvPicPr>
          <p:cNvPr id="7" name="record_000002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93000" end="33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1678" y="475200"/>
            <a:ext cx="4960644" cy="5400000"/>
          </a:xfrm>
        </p:spPr>
      </p:pic>
      <p:sp>
        <p:nvSpPr>
          <p:cNvPr id="5" name="Tekstvak 4"/>
          <p:cNvSpPr txBox="1"/>
          <p:nvPr/>
        </p:nvSpPr>
        <p:spPr>
          <a:xfrm>
            <a:off x="1187624" y="3429000"/>
            <a:ext cx="6174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000" dirty="0" smtClean="0">
                <a:sym typeface="Wingdings"/>
              </a:rPr>
              <a:t></a:t>
            </a:r>
            <a:endParaRPr lang="nl-BE" sz="4000" dirty="0"/>
          </a:p>
        </p:txBody>
      </p:sp>
      <p:sp>
        <p:nvSpPr>
          <p:cNvPr id="8" name="Tekstvak 7"/>
          <p:cNvSpPr txBox="1"/>
          <p:nvPr/>
        </p:nvSpPr>
        <p:spPr>
          <a:xfrm>
            <a:off x="899592" y="3861048"/>
            <a:ext cx="6174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000" dirty="0" smtClean="0">
                <a:sym typeface="Wingdings"/>
              </a:rPr>
              <a:t></a:t>
            </a:r>
            <a:endParaRPr lang="nl-BE" sz="4000" dirty="0"/>
          </a:p>
        </p:txBody>
      </p:sp>
      <p:sp>
        <p:nvSpPr>
          <p:cNvPr id="9" name="Tekstvak 8"/>
          <p:cNvSpPr txBox="1"/>
          <p:nvPr/>
        </p:nvSpPr>
        <p:spPr>
          <a:xfrm>
            <a:off x="658621" y="3284984"/>
            <a:ext cx="6174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000" dirty="0" smtClean="0">
                <a:sym typeface="Wingdings"/>
              </a:rPr>
              <a:t></a:t>
            </a:r>
            <a:endParaRPr lang="nl-BE" sz="4000" dirty="0"/>
          </a:p>
        </p:txBody>
      </p:sp>
      <p:sp>
        <p:nvSpPr>
          <p:cNvPr id="10" name="PIJL-RECHTS 9"/>
          <p:cNvSpPr/>
          <p:nvPr/>
        </p:nvSpPr>
        <p:spPr>
          <a:xfrm rot="1724095">
            <a:off x="1861715" y="4260326"/>
            <a:ext cx="1455309" cy="144016"/>
          </a:xfrm>
          <a:prstGeom prst="rightArrow">
            <a:avLst>
              <a:gd name="adj1" fmla="val 26733"/>
              <a:gd name="adj2" fmla="val 117785"/>
            </a:avLst>
          </a:prstGeom>
          <a:solidFill>
            <a:srgbClr val="116E8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9678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/>
      <p:bldP spid="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Absences-</a:t>
            </a:r>
            <a:r>
              <a:rPr lang="nl-BE" dirty="0" err="1" smtClean="0"/>
              <a:t>based</a:t>
            </a:r>
            <a:r>
              <a:rPr lang="nl-BE" dirty="0" smtClean="0"/>
              <a:t> </a:t>
            </a:r>
            <a:r>
              <a:rPr lang="nl-BE" dirty="0" err="1"/>
              <a:t>a</a:t>
            </a:r>
            <a:r>
              <a:rPr lang="nl-BE" dirty="0" err="1" smtClean="0"/>
              <a:t>cceptance</a:t>
            </a:r>
            <a:r>
              <a:rPr lang="nl-BE" dirty="0" smtClean="0"/>
              <a:t> </a:t>
            </a:r>
            <a:r>
              <a:rPr lang="nl-BE" dirty="0" err="1"/>
              <a:t>c</a:t>
            </a:r>
            <a:r>
              <a:rPr lang="nl-BE" dirty="0" err="1" smtClean="0"/>
              <a:t>riterion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540000" y="1638031"/>
            <a:ext cx="8334000" cy="350809"/>
          </a:xfrm>
        </p:spPr>
        <p:txBody>
          <a:bodyPr/>
          <a:lstStyle/>
          <a:p>
            <a:pPr marL="0" indent="0">
              <a:buNone/>
            </a:pPr>
            <a:r>
              <a:rPr lang="nl-BE" sz="2000" dirty="0" smtClean="0"/>
              <a:t>Accept s</a:t>
            </a:r>
            <a:r>
              <a:rPr lang="nl-BE" sz="2000" dirty="0" smtClean="0">
                <a:solidFill>
                  <a:srgbClr val="FF0000"/>
                </a:solidFill>
              </a:rPr>
              <a:t>*</a:t>
            </a:r>
            <a:r>
              <a:rPr lang="nl-BE" sz="2000" dirty="0" smtClean="0"/>
              <a:t> </a:t>
            </a:r>
            <a:r>
              <a:rPr lang="nl-BE" sz="2000" dirty="0" err="1" smtClean="0"/>
              <a:t>if</a:t>
            </a:r>
            <a:endParaRPr lang="nl-BE" sz="20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</p:txBody>
      </p:sp>
    </p:spTree>
    <p:extLst>
      <p:ext uri="{BB962C8B-B14F-4D97-AF65-F5344CB8AC3E}">
        <p14:creationId xmlns:p14="http://schemas.microsoft.com/office/powerpoint/2010/main" val="160096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Absences-</a:t>
            </a:r>
            <a:r>
              <a:rPr lang="nl-BE" dirty="0" err="1"/>
              <a:t>based</a:t>
            </a:r>
            <a:r>
              <a:rPr lang="nl-BE" dirty="0"/>
              <a:t> </a:t>
            </a:r>
            <a:r>
              <a:rPr lang="nl-BE" dirty="0" err="1"/>
              <a:t>acceptance</a:t>
            </a:r>
            <a:r>
              <a:rPr lang="nl-BE" dirty="0"/>
              <a:t> </a:t>
            </a:r>
            <a:r>
              <a:rPr lang="nl-BE" dirty="0" err="1"/>
              <a:t>criterion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540000" y="1638031"/>
            <a:ext cx="8334000" cy="350809"/>
          </a:xfrm>
        </p:spPr>
        <p:txBody>
          <a:bodyPr/>
          <a:lstStyle/>
          <a:p>
            <a:pPr marL="0" indent="0">
              <a:buNone/>
            </a:pPr>
            <a:r>
              <a:rPr lang="nl-BE" sz="1800" dirty="0"/>
              <a:t>Accept s</a:t>
            </a:r>
            <a:r>
              <a:rPr lang="nl-BE" sz="1800" dirty="0">
                <a:solidFill>
                  <a:srgbClr val="FF0000"/>
                </a:solidFill>
              </a:rPr>
              <a:t>*</a:t>
            </a:r>
            <a:r>
              <a:rPr lang="nl-BE" sz="1800" dirty="0"/>
              <a:t> </a:t>
            </a:r>
            <a:r>
              <a:rPr lang="nl-BE" sz="1800" dirty="0" err="1"/>
              <a:t>if</a:t>
            </a:r>
            <a:endParaRPr lang="nl-BE" sz="1800" dirty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</p:txBody>
      </p:sp>
      <p:grpSp>
        <p:nvGrpSpPr>
          <p:cNvPr id="23" name="Groep 22"/>
          <p:cNvGrpSpPr/>
          <p:nvPr/>
        </p:nvGrpSpPr>
        <p:grpSpPr>
          <a:xfrm>
            <a:off x="3486896" y="2615606"/>
            <a:ext cx="2195097" cy="332216"/>
            <a:chOff x="2880948" y="2805961"/>
            <a:chExt cx="2699164" cy="408503"/>
          </a:xfrm>
        </p:grpSpPr>
        <p:sp>
          <p:nvSpPr>
            <p:cNvPr id="6" name="Ovaal 5"/>
            <p:cNvSpPr/>
            <p:nvPr/>
          </p:nvSpPr>
          <p:spPr>
            <a:xfrm>
              <a:off x="3010822" y="2854543"/>
              <a:ext cx="73863" cy="738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7" name="Ovaal 6"/>
            <p:cNvSpPr/>
            <p:nvPr/>
          </p:nvSpPr>
          <p:spPr>
            <a:xfrm>
              <a:off x="3194817" y="3090192"/>
              <a:ext cx="124272" cy="12427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8" name="Ovaal 7"/>
            <p:cNvSpPr/>
            <p:nvPr/>
          </p:nvSpPr>
          <p:spPr>
            <a:xfrm>
              <a:off x="3194817" y="2805961"/>
              <a:ext cx="215423" cy="21542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9" name="Ovaal 8"/>
            <p:cNvSpPr/>
            <p:nvPr/>
          </p:nvSpPr>
          <p:spPr>
            <a:xfrm>
              <a:off x="5492771" y="2852936"/>
              <a:ext cx="87341" cy="873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0" name="Ovaal 9"/>
            <p:cNvSpPr/>
            <p:nvPr/>
          </p:nvSpPr>
          <p:spPr>
            <a:xfrm>
              <a:off x="5204739" y="2942348"/>
              <a:ext cx="225890" cy="22589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1" name="PIJL-RECHTS 10"/>
            <p:cNvSpPr/>
            <p:nvPr/>
          </p:nvSpPr>
          <p:spPr>
            <a:xfrm>
              <a:off x="3919100" y="2962290"/>
              <a:ext cx="747996" cy="144016"/>
            </a:xfrm>
            <a:prstGeom prst="rightArrow">
              <a:avLst>
                <a:gd name="adj1" fmla="val 26733"/>
                <a:gd name="adj2" fmla="val 117785"/>
              </a:avLst>
            </a:prstGeom>
            <a:solidFill>
              <a:srgbClr val="116E8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2" name="Ovaal 11"/>
            <p:cNvSpPr/>
            <p:nvPr/>
          </p:nvSpPr>
          <p:spPr>
            <a:xfrm>
              <a:off x="2880948" y="3012408"/>
              <a:ext cx="178811" cy="178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hthoek 23"/>
              <p:cNvSpPr/>
              <p:nvPr/>
            </p:nvSpPr>
            <p:spPr>
              <a:xfrm>
                <a:off x="3995936" y="2273379"/>
                <a:ext cx="133895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nl-BE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BE" sz="2000" i="1">
                              <a:latin typeface="Cambria Math"/>
                            </a:rPr>
                            <m:t>𝐴</m:t>
                          </m:r>
                        </m:e>
                      </m:d>
                      <m:r>
                        <a:rPr lang="nl-BE" sz="2000" b="0" i="1" smtClean="0">
                          <a:latin typeface="Cambria Math"/>
                        </a:rPr>
                        <m:t>&gt;</m:t>
                      </m:r>
                      <m:d>
                        <m:dPr>
                          <m:begChr m:val="|"/>
                          <m:endChr m:val="|"/>
                          <m:ctrlPr>
                            <a:rPr lang="nl-BE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nl-BE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BE" sz="2000" i="1">
                                  <a:latin typeface="Cambria Math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nl-BE" sz="20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nl-BE" sz="2000" dirty="0"/>
              </a:p>
            </p:txBody>
          </p:sp>
        </mc:Choice>
        <mc:Fallback xmlns="">
          <p:sp>
            <p:nvSpPr>
              <p:cNvPr id="24" name="Rechthoek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936" y="2273379"/>
                <a:ext cx="1338956" cy="40011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551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Absences-</a:t>
            </a:r>
            <a:r>
              <a:rPr lang="nl-BE" dirty="0" err="1"/>
              <a:t>based</a:t>
            </a:r>
            <a:r>
              <a:rPr lang="nl-BE" dirty="0"/>
              <a:t> </a:t>
            </a:r>
            <a:r>
              <a:rPr lang="nl-BE" dirty="0" err="1"/>
              <a:t>acceptance</a:t>
            </a:r>
            <a:r>
              <a:rPr lang="nl-BE" dirty="0"/>
              <a:t> </a:t>
            </a:r>
            <a:r>
              <a:rPr lang="nl-BE" dirty="0" err="1"/>
              <a:t>criterion</a:t>
            </a:r>
            <a:endParaRPr lang="nl-BE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540000" y="6480048"/>
            <a:ext cx="4608064" cy="189312"/>
          </a:xfrm>
        </p:spPr>
        <p:txBody>
          <a:bodyPr/>
          <a:lstStyle/>
          <a:p>
            <a:r>
              <a:rPr lang="nl-BE" dirty="0" err="1"/>
              <a:t>SISRs</a:t>
            </a:r>
            <a:r>
              <a:rPr lang="nl-BE" dirty="0"/>
              <a:t>          </a:t>
            </a:r>
            <a:r>
              <a:rPr lang="nl-BE" dirty="0" smtClean="0"/>
              <a:t>jan.christiaens@cs.kuleuven.be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539552" y="1638031"/>
            <a:ext cx="8334000" cy="350809"/>
          </a:xfrm>
        </p:spPr>
        <p:txBody>
          <a:bodyPr/>
          <a:lstStyle/>
          <a:p>
            <a:pPr marL="0" indent="0">
              <a:buNone/>
            </a:pPr>
            <a:r>
              <a:rPr lang="nl-BE" sz="1800" dirty="0"/>
              <a:t>Accept s</a:t>
            </a:r>
            <a:r>
              <a:rPr lang="nl-BE" sz="1800" dirty="0">
                <a:solidFill>
                  <a:srgbClr val="FF0000"/>
                </a:solidFill>
              </a:rPr>
              <a:t>*</a:t>
            </a:r>
            <a:r>
              <a:rPr lang="nl-BE" sz="1800" dirty="0"/>
              <a:t> </a:t>
            </a:r>
            <a:r>
              <a:rPr lang="nl-BE" sz="1800" dirty="0" err="1"/>
              <a:t>if</a:t>
            </a:r>
            <a:endParaRPr lang="nl-BE" sz="1800" dirty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</p:txBody>
      </p:sp>
      <p:grpSp>
        <p:nvGrpSpPr>
          <p:cNvPr id="23" name="Groep 22"/>
          <p:cNvGrpSpPr/>
          <p:nvPr/>
        </p:nvGrpSpPr>
        <p:grpSpPr>
          <a:xfrm>
            <a:off x="3486896" y="2615606"/>
            <a:ext cx="2195097" cy="332216"/>
            <a:chOff x="2880948" y="2805961"/>
            <a:chExt cx="2699164" cy="408503"/>
          </a:xfrm>
        </p:grpSpPr>
        <p:sp>
          <p:nvSpPr>
            <p:cNvPr id="6" name="Ovaal 5"/>
            <p:cNvSpPr/>
            <p:nvPr/>
          </p:nvSpPr>
          <p:spPr>
            <a:xfrm>
              <a:off x="3010822" y="2854543"/>
              <a:ext cx="73863" cy="738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7" name="Ovaal 6"/>
            <p:cNvSpPr/>
            <p:nvPr/>
          </p:nvSpPr>
          <p:spPr>
            <a:xfrm>
              <a:off x="3194817" y="3090192"/>
              <a:ext cx="124272" cy="12427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8" name="Ovaal 7"/>
            <p:cNvSpPr/>
            <p:nvPr/>
          </p:nvSpPr>
          <p:spPr>
            <a:xfrm>
              <a:off x="3194817" y="2805961"/>
              <a:ext cx="215423" cy="21542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9" name="Ovaal 8"/>
            <p:cNvSpPr/>
            <p:nvPr/>
          </p:nvSpPr>
          <p:spPr>
            <a:xfrm>
              <a:off x="5492771" y="2852936"/>
              <a:ext cx="87341" cy="873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0" name="Ovaal 9"/>
            <p:cNvSpPr/>
            <p:nvPr/>
          </p:nvSpPr>
          <p:spPr>
            <a:xfrm>
              <a:off x="5204739" y="2942348"/>
              <a:ext cx="225890" cy="22589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1" name="PIJL-RECHTS 10"/>
            <p:cNvSpPr/>
            <p:nvPr/>
          </p:nvSpPr>
          <p:spPr>
            <a:xfrm>
              <a:off x="3919100" y="2962290"/>
              <a:ext cx="747996" cy="144016"/>
            </a:xfrm>
            <a:prstGeom prst="rightArrow">
              <a:avLst>
                <a:gd name="adj1" fmla="val 26733"/>
                <a:gd name="adj2" fmla="val 117785"/>
              </a:avLst>
            </a:prstGeom>
            <a:solidFill>
              <a:srgbClr val="116E8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2" name="Ovaal 11"/>
            <p:cNvSpPr/>
            <p:nvPr/>
          </p:nvSpPr>
          <p:spPr>
            <a:xfrm>
              <a:off x="2880948" y="3012408"/>
              <a:ext cx="178811" cy="178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grpSp>
        <p:nvGrpSpPr>
          <p:cNvPr id="22" name="Groep 21"/>
          <p:cNvGrpSpPr/>
          <p:nvPr/>
        </p:nvGrpSpPr>
        <p:grpSpPr>
          <a:xfrm>
            <a:off x="3303750" y="4785215"/>
            <a:ext cx="2410288" cy="371977"/>
            <a:chOff x="2679764" y="4411765"/>
            <a:chExt cx="2963770" cy="457395"/>
          </a:xfrm>
        </p:grpSpPr>
        <p:sp>
          <p:nvSpPr>
            <p:cNvPr id="15" name="Ovaal 14"/>
            <p:cNvSpPr/>
            <p:nvPr/>
          </p:nvSpPr>
          <p:spPr>
            <a:xfrm>
              <a:off x="3194817" y="4411766"/>
              <a:ext cx="156449" cy="15644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6" name="Ovaal 15"/>
            <p:cNvSpPr/>
            <p:nvPr/>
          </p:nvSpPr>
          <p:spPr>
            <a:xfrm>
              <a:off x="5492771" y="4471774"/>
              <a:ext cx="87341" cy="873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7" name="Ovaal 16"/>
            <p:cNvSpPr/>
            <p:nvPr/>
          </p:nvSpPr>
          <p:spPr>
            <a:xfrm>
              <a:off x="5379826" y="4631246"/>
              <a:ext cx="112945" cy="11294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8" name="PIJL-RECHTS 17"/>
            <p:cNvSpPr/>
            <p:nvPr/>
          </p:nvSpPr>
          <p:spPr>
            <a:xfrm>
              <a:off x="3919100" y="4581128"/>
              <a:ext cx="747996" cy="144016"/>
            </a:xfrm>
            <a:prstGeom prst="rightArrow">
              <a:avLst>
                <a:gd name="adj1" fmla="val 26733"/>
                <a:gd name="adj2" fmla="val 117785"/>
              </a:avLst>
            </a:prstGeom>
            <a:solidFill>
              <a:srgbClr val="116E8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9" name="Ovaal 18"/>
            <p:cNvSpPr/>
            <p:nvPr/>
          </p:nvSpPr>
          <p:spPr>
            <a:xfrm>
              <a:off x="2679764" y="4411765"/>
              <a:ext cx="457395" cy="4573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0" name="Ovaal 19"/>
            <p:cNvSpPr/>
            <p:nvPr/>
          </p:nvSpPr>
          <p:spPr>
            <a:xfrm>
              <a:off x="5263829" y="4547243"/>
              <a:ext cx="70779" cy="7077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1" name="Ovaal 20"/>
            <p:cNvSpPr/>
            <p:nvPr/>
          </p:nvSpPr>
          <p:spPr>
            <a:xfrm>
              <a:off x="5580112" y="4647168"/>
              <a:ext cx="63422" cy="6342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hthoek 26"/>
              <p:cNvSpPr/>
              <p:nvPr/>
            </p:nvSpPr>
            <p:spPr>
              <a:xfrm>
                <a:off x="3203848" y="4221088"/>
                <a:ext cx="2877583" cy="3999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nl-BE" sz="20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nl-BE" sz="2000" i="1">
                            <a:latin typeface="Cambria Math"/>
                          </a:rPr>
                          <m:t> </m:t>
                        </m:r>
                        <m:r>
                          <a:rPr lang="nl-BE" sz="2000" i="1">
                            <a:latin typeface="Cambria Math"/>
                          </a:rPr>
                          <m:t>𝑐</m:t>
                        </m:r>
                        <m:r>
                          <a:rPr lang="nl-BE" sz="2000" i="1">
                            <a:latin typeface="Cambria Math"/>
                            <a:ea typeface="Cambria Math"/>
                          </a:rPr>
                          <m:t>∈</m:t>
                        </m:r>
                        <m:r>
                          <a:rPr lang="nl-BE" sz="2000" i="1">
                            <a:latin typeface="Cambria Math"/>
                            <a:ea typeface="Cambria Math"/>
                          </a:rPr>
                          <m:t>𝐴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nl-BE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BE" sz="2000" i="1">
                                <a:latin typeface="Cambria Math"/>
                              </a:rPr>
                              <m:t>𝑎𝑏𝑠</m:t>
                            </m:r>
                          </m:e>
                          <m:sub>
                            <m:r>
                              <a:rPr lang="nl-BE" sz="2000" i="1">
                                <a:latin typeface="Cambria Math"/>
                              </a:rPr>
                              <m:t>𝑐</m:t>
                            </m:r>
                          </m:sub>
                        </m:sSub>
                      </m:e>
                    </m:nary>
                    <m:r>
                      <a:rPr lang="nl-BE" sz="2000" b="0" i="1" smtClean="0">
                        <a:latin typeface="Cambria Math"/>
                      </a:rPr>
                      <m:t>&gt;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nl-BE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nl-BE" sz="2000" i="1">
                            <a:latin typeface="Cambria Math"/>
                          </a:rPr>
                          <m:t> </m:t>
                        </m:r>
                        <m:r>
                          <a:rPr lang="nl-BE" sz="2000" i="1">
                            <a:latin typeface="Cambria Math"/>
                          </a:rPr>
                          <m:t>𝑐</m:t>
                        </m:r>
                        <m:r>
                          <a:rPr lang="nl-BE" sz="2000" i="1">
                            <a:latin typeface="Cambria Math"/>
                            <a:ea typeface="Cambria Math"/>
                          </a:rPr>
                          <m:t>∈</m:t>
                        </m:r>
                        <m:sSup>
                          <m:sSupPr>
                            <m:ctrlPr>
                              <a:rPr lang="nl-BE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BE" sz="2000" i="1">
                                <a:latin typeface="Cambria Math"/>
                              </a:rPr>
                              <m:t>𝐴</m:t>
                            </m:r>
                          </m:e>
                          <m:sup>
                            <m:r>
                              <a:rPr lang="nl-BE" sz="20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∗</m:t>
                            </m:r>
                          </m:sup>
                        </m:sSup>
                      </m:sub>
                      <m:sup/>
                      <m:e>
                        <m:sSub>
                          <m:sSubPr>
                            <m:ctrlPr>
                              <a:rPr lang="nl-BE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BE" sz="2000" i="1">
                                <a:latin typeface="Cambria Math"/>
                              </a:rPr>
                              <m:t>𝑎𝑏𝑠</m:t>
                            </m:r>
                          </m:e>
                          <m:sub>
                            <m:r>
                              <a:rPr lang="nl-BE" sz="2000" i="1">
                                <a:latin typeface="Cambria Math"/>
                              </a:rPr>
                              <m:t>𝑐</m:t>
                            </m:r>
                          </m:sub>
                        </m:sSub>
                      </m:e>
                    </m:nary>
                  </m:oMath>
                </a14:m>
                <a:r>
                  <a:rPr lang="nl-BE" dirty="0" smtClean="0"/>
                  <a:t> </a:t>
                </a:r>
                <a:endParaRPr lang="nl-BE" dirty="0"/>
              </a:p>
            </p:txBody>
          </p:sp>
        </mc:Choice>
        <mc:Fallback xmlns="">
          <p:sp>
            <p:nvSpPr>
              <p:cNvPr id="27" name="Rechthoek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848" y="4221088"/>
                <a:ext cx="2877583" cy="399918"/>
              </a:xfrm>
              <a:prstGeom prst="rect">
                <a:avLst/>
              </a:prstGeom>
              <a:blipFill rotWithShape="0">
                <a:blip r:embed="rId2"/>
                <a:stretch>
                  <a:fillRect l="-13136" t="-121212" b="-183333"/>
                </a:stretch>
              </a:blipFill>
            </p:spPr>
            <p:txBody>
              <a:bodyPr/>
              <a:lstStyle/>
              <a:p>
                <a:r>
                  <a:rPr lang="nl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ijdelijke aanduiding voor inhoud 3"/>
          <p:cNvSpPr txBox="1">
            <a:spLocks/>
          </p:cNvSpPr>
          <p:nvPr/>
        </p:nvSpPr>
        <p:spPr>
          <a:xfrm>
            <a:off x="1115168" y="3429000"/>
            <a:ext cx="1227926" cy="3508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spcBef>
                <a:spcPts val="580"/>
              </a:spcBef>
              <a:buSzPct val="110000"/>
              <a:buFont typeface="Arial" pitchFamily="34" charset="0"/>
              <a:buChar char="•"/>
              <a:defRPr sz="24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20000" indent="-360363" algn="l" defTabSz="914400" rtl="0" eaLnBrk="1" latinLnBrk="0" hangingPunct="1">
              <a:spcBef>
                <a:spcPts val="580"/>
              </a:spcBef>
              <a:buSzPct val="75000"/>
              <a:buFont typeface="Courier New" pitchFamily="49" charset="0"/>
              <a:buChar char="o"/>
              <a:defRPr sz="24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90000" indent="-2700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168400" indent="-180000" algn="l" defTabSz="914400" rtl="0" eaLnBrk="1" latinLnBrk="0" hangingPunct="1">
              <a:spcBef>
                <a:spcPts val="380"/>
              </a:spcBef>
              <a:buSzPct val="80000"/>
              <a:buFont typeface="Arial" pitchFamily="34" charset="0"/>
              <a:buChar char="•"/>
              <a:defRPr sz="16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38263" indent="-179388" algn="l" defTabSz="914400" rtl="0" eaLnBrk="1" latinLnBrk="0" hangingPunct="1">
              <a:spcBef>
                <a:spcPts val="380"/>
              </a:spcBef>
              <a:buFont typeface="Arial" pitchFamily="34" charset="0"/>
              <a:buChar char="-"/>
              <a:defRPr lang="nl-BE" sz="1600" kern="1200" dirty="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1800" dirty="0" smtClean="0"/>
              <a:t>or if</a:t>
            </a:r>
            <a:endParaRPr lang="nl-BE" sz="1800" dirty="0" smtClean="0"/>
          </a:p>
          <a:p>
            <a:pPr marL="0" indent="0">
              <a:buFont typeface="Arial" pitchFamily="34" charset="0"/>
              <a:buNone/>
            </a:pPr>
            <a:endParaRPr lang="nl-BE" sz="1800" dirty="0" smtClean="0"/>
          </a:p>
          <a:p>
            <a:pPr marL="0" indent="0">
              <a:buFont typeface="Arial" pitchFamily="34" charset="0"/>
              <a:buNone/>
            </a:pPr>
            <a:endParaRPr lang="nl-BE" sz="18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hthoek 24"/>
              <p:cNvSpPr/>
              <p:nvPr/>
            </p:nvSpPr>
            <p:spPr>
              <a:xfrm>
                <a:off x="3995936" y="2273379"/>
                <a:ext cx="133895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nl-BE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BE" sz="2000" i="1">
                              <a:latin typeface="Cambria Math"/>
                            </a:rPr>
                            <m:t>𝐴</m:t>
                          </m:r>
                        </m:e>
                      </m:d>
                      <m:r>
                        <a:rPr lang="nl-BE" sz="2000" b="0" i="1" smtClean="0">
                          <a:latin typeface="Cambria Math"/>
                        </a:rPr>
                        <m:t>&gt;</m:t>
                      </m:r>
                      <m:d>
                        <m:dPr>
                          <m:begChr m:val="|"/>
                          <m:endChr m:val="|"/>
                          <m:ctrlPr>
                            <a:rPr lang="nl-BE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nl-BE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BE" sz="2000" i="1">
                                  <a:latin typeface="Cambria Math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nl-BE" sz="20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nl-BE" sz="2000" dirty="0"/>
              </a:p>
            </p:txBody>
          </p:sp>
        </mc:Choice>
        <mc:Fallback xmlns="">
          <p:sp>
            <p:nvSpPr>
              <p:cNvPr id="25" name="Rechthoek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936" y="2273379"/>
                <a:ext cx="1338956" cy="40011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048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KU Leuven\Conferenties\EURO 2018 - vrps\proble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600" y="474525"/>
            <a:ext cx="4962525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540000" y="6480048"/>
            <a:ext cx="4608064" cy="189312"/>
          </a:xfrm>
        </p:spPr>
        <p:txBody>
          <a:bodyPr/>
          <a:lstStyle/>
          <a:p>
            <a:r>
              <a:rPr lang="nl-BE" dirty="0" err="1" smtClean="0"/>
              <a:t>SISRs</a:t>
            </a:r>
            <a:r>
              <a:rPr lang="nl-BE" dirty="0" smtClean="0"/>
              <a:t>          jan.christiaens@cs.kuleuven.be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3370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bs_based_begin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126.0168" end="14919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2000" y="475200"/>
            <a:ext cx="4960000" cy="5400000"/>
          </a:xfrm>
          <a:prstGeom prst="rect">
            <a:avLst/>
          </a:prstGeom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540000" y="6480048"/>
            <a:ext cx="4608064" cy="189312"/>
          </a:xfrm>
        </p:spPr>
        <p:txBody>
          <a:bodyPr/>
          <a:lstStyle/>
          <a:p>
            <a:r>
              <a:rPr lang="nl-BE" dirty="0" err="1" smtClean="0"/>
              <a:t>SISRs</a:t>
            </a:r>
            <a:r>
              <a:rPr lang="nl-BE" dirty="0" smtClean="0"/>
              <a:t>          jan.christiaens@cs.kuleuven.be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794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540000" y="6480048"/>
            <a:ext cx="4608064" cy="189312"/>
          </a:xfrm>
        </p:spPr>
        <p:txBody>
          <a:bodyPr/>
          <a:lstStyle/>
          <a:p>
            <a:r>
              <a:rPr lang="nl-BE" dirty="0" err="1" smtClean="0"/>
              <a:t>SISRs</a:t>
            </a:r>
            <a:r>
              <a:rPr lang="nl-BE" dirty="0" smtClean="0"/>
              <a:t>          jan.christiaens@cs.kuleuven.be</a:t>
            </a:r>
            <a:endParaRPr lang="nl-BE" dirty="0"/>
          </a:p>
        </p:txBody>
      </p:sp>
      <p:pic>
        <p:nvPicPr>
          <p:cNvPr id="5" name="abs_based_end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000" end="534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1600" y="475200"/>
            <a:ext cx="4960000" cy="54000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571284" y="579160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Skip </a:t>
            </a:r>
            <a:r>
              <a:rPr lang="nl-BE" dirty="0" err="1" smtClean="0"/>
              <a:t>to</a:t>
            </a:r>
            <a:r>
              <a:rPr lang="nl-BE" dirty="0"/>
              <a:t/>
            </a:r>
            <a:br>
              <a:rPr lang="nl-BE" dirty="0"/>
            </a:br>
            <a:r>
              <a:rPr lang="nl-BE" dirty="0" smtClean="0"/>
              <a:t>29 </a:t>
            </a:r>
            <a:r>
              <a:rPr lang="nl-BE" dirty="0" err="1" smtClean="0"/>
              <a:t>vehicles</a:t>
            </a:r>
            <a:endParaRPr lang="nl-BE" dirty="0"/>
          </a:p>
        </p:txBody>
      </p:sp>
      <p:sp>
        <p:nvSpPr>
          <p:cNvPr id="7" name="PIJL-RECHTS 6"/>
          <p:cNvSpPr/>
          <p:nvPr/>
        </p:nvSpPr>
        <p:spPr>
          <a:xfrm rot="5746969">
            <a:off x="3954215" y="1109225"/>
            <a:ext cx="732585" cy="144016"/>
          </a:xfrm>
          <a:prstGeom prst="rightArrow">
            <a:avLst>
              <a:gd name="adj1" fmla="val 26733"/>
              <a:gd name="adj2" fmla="val 117785"/>
            </a:avLst>
          </a:prstGeom>
          <a:solidFill>
            <a:srgbClr val="116E8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8288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540000" y="6480048"/>
            <a:ext cx="4608064" cy="189312"/>
          </a:xfrm>
        </p:spPr>
        <p:txBody>
          <a:bodyPr/>
          <a:lstStyle/>
          <a:p>
            <a:r>
              <a:rPr lang="nl-BE" dirty="0" err="1" smtClean="0"/>
              <a:t>SISRs</a:t>
            </a:r>
            <a:r>
              <a:rPr lang="nl-BE" dirty="0" smtClean="0"/>
              <a:t>          jan.christiaens@cs.kuleuven.be</a:t>
            </a:r>
            <a:endParaRPr lang="nl-BE" dirty="0"/>
          </a:p>
        </p:txBody>
      </p:sp>
      <p:pic>
        <p:nvPicPr>
          <p:cNvPr id="5" name="abs_based_end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000" end="534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1600" y="475200"/>
            <a:ext cx="4960000" cy="5400000"/>
          </a:xfrm>
          <a:prstGeom prst="rect">
            <a:avLst/>
          </a:prstGeom>
        </p:spPr>
      </p:pic>
      <p:sp>
        <p:nvSpPr>
          <p:cNvPr id="10" name="PIJL-RECHTS 9"/>
          <p:cNvSpPr/>
          <p:nvPr/>
        </p:nvSpPr>
        <p:spPr>
          <a:xfrm rot="5746969">
            <a:off x="3954215" y="1109225"/>
            <a:ext cx="732585" cy="144016"/>
          </a:xfrm>
          <a:prstGeom prst="rightArrow">
            <a:avLst>
              <a:gd name="adj1" fmla="val 26733"/>
              <a:gd name="adj2" fmla="val 117785"/>
            </a:avLst>
          </a:prstGeom>
          <a:solidFill>
            <a:srgbClr val="116E8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5297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Ruin &amp; recreate heuristics</a:t>
            </a:r>
            <a:endParaRPr lang="nl-BE" dirty="0"/>
          </a:p>
        </p:txBody>
      </p:sp>
      <p:graphicFrame>
        <p:nvGraphicFramePr>
          <p:cNvPr id="10" name="Tijdelijke aanduiding voor inhoud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5062154"/>
              </p:ext>
            </p:extLst>
          </p:nvPr>
        </p:nvGraphicFramePr>
        <p:xfrm>
          <a:off x="251520" y="1555372"/>
          <a:ext cx="8712968" cy="293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4"/>
                <a:gridCol w="2232248"/>
                <a:gridCol w="2664296"/>
                <a:gridCol w="2880320"/>
              </a:tblGrid>
              <a:tr h="370840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Reference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Ruin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Recreate</a:t>
                      </a:r>
                      <a:endParaRPr lang="nl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LNS 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Shaw 1998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related</a:t>
                      </a:r>
                      <a:r>
                        <a:rPr lang="nl-BE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nl-BE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removal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Branch</a:t>
                      </a:r>
                      <a:r>
                        <a:rPr lang="en-GB" baseline="0" dirty="0" smtClean="0"/>
                        <a:t> &amp; Bound</a:t>
                      </a:r>
                      <a:endParaRPr lang="nl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R&amp;R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Schrimpf et al. 2000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random, radial or string removal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greedy insertion</a:t>
                      </a:r>
                      <a:endParaRPr lang="nl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ALNS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Pisinger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Røpke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2007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random, worst, related, cluster, time-oriented</a:t>
                      </a:r>
                    </a:p>
                    <a:p>
                      <a:r>
                        <a:rPr lang="nl-BE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or </a:t>
                      </a:r>
                      <a:r>
                        <a:rPr lang="nl-BE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historical</a:t>
                      </a:r>
                      <a:r>
                        <a:rPr lang="nl-BE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nl-BE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removal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greedy or regret insertion with(out)</a:t>
                      </a:r>
                    </a:p>
                    <a:p>
                      <a:r>
                        <a:rPr lang="nl-BE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noise</a:t>
                      </a:r>
                      <a:r>
                        <a:rPr lang="nl-BE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nl-BE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function</a:t>
                      </a:r>
                      <a:endParaRPr lang="nl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SISRs</a:t>
                      </a:r>
                      <a:endParaRPr lang="nl-BE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THIS TALK</a:t>
                      </a:r>
                      <a:endParaRPr lang="nl-BE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adjacent string removal</a:t>
                      </a:r>
                      <a:endParaRPr lang="nl-BE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greedy insertion with blinks</a:t>
                      </a:r>
                      <a:endParaRPr lang="nl-BE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911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540000" y="6480048"/>
            <a:ext cx="4608064" cy="189312"/>
          </a:xfrm>
        </p:spPr>
        <p:txBody>
          <a:bodyPr/>
          <a:lstStyle/>
          <a:p>
            <a:r>
              <a:rPr lang="nl-BE" dirty="0" err="1" smtClean="0"/>
              <a:t>SISRs</a:t>
            </a:r>
            <a:r>
              <a:rPr lang="nl-BE" dirty="0" smtClean="0"/>
              <a:t>          jan.christiaens@cs.kuleuven.be</a:t>
            </a:r>
            <a:endParaRPr lang="nl-BE" dirty="0"/>
          </a:p>
        </p:txBody>
      </p:sp>
      <p:pic>
        <p:nvPicPr>
          <p:cNvPr id="5" name="abs_based_end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000" end="519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1600" y="475200"/>
            <a:ext cx="4960000" cy="5400000"/>
          </a:xfrm>
          <a:prstGeom prst="rect">
            <a:avLst/>
          </a:prstGeom>
        </p:spPr>
      </p:pic>
      <p:sp>
        <p:nvSpPr>
          <p:cNvPr id="6" name="PIJL-RECHTS 5"/>
          <p:cNvSpPr/>
          <p:nvPr/>
        </p:nvSpPr>
        <p:spPr>
          <a:xfrm rot="9366271">
            <a:off x="4353749" y="2203050"/>
            <a:ext cx="732585" cy="144016"/>
          </a:xfrm>
          <a:prstGeom prst="rightArrow">
            <a:avLst>
              <a:gd name="adj1" fmla="val 26733"/>
              <a:gd name="adj2" fmla="val 117785"/>
            </a:avLst>
          </a:prstGeom>
          <a:solidFill>
            <a:srgbClr val="116E8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5088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540000" y="6480048"/>
            <a:ext cx="4608064" cy="189312"/>
          </a:xfrm>
        </p:spPr>
        <p:txBody>
          <a:bodyPr/>
          <a:lstStyle/>
          <a:p>
            <a:r>
              <a:rPr lang="nl-BE" dirty="0" err="1" smtClean="0"/>
              <a:t>SISRs</a:t>
            </a:r>
            <a:r>
              <a:rPr lang="nl-BE" dirty="0" smtClean="0"/>
              <a:t>          jan.christiaens@cs.kuleuven.be</a:t>
            </a:r>
            <a:endParaRPr lang="nl-BE" dirty="0"/>
          </a:p>
        </p:txBody>
      </p:sp>
      <p:pic>
        <p:nvPicPr>
          <p:cNvPr id="5" name="abs_based_end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500" end="494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1600" y="475200"/>
            <a:ext cx="4960000" cy="5400000"/>
          </a:xfrm>
          <a:prstGeom prst="rect">
            <a:avLst/>
          </a:prstGeom>
        </p:spPr>
      </p:pic>
      <p:sp>
        <p:nvSpPr>
          <p:cNvPr id="6" name="PIJL-RECHTS 5"/>
          <p:cNvSpPr/>
          <p:nvPr/>
        </p:nvSpPr>
        <p:spPr>
          <a:xfrm rot="435363">
            <a:off x="2418506" y="2682600"/>
            <a:ext cx="732585" cy="144016"/>
          </a:xfrm>
          <a:prstGeom prst="rightArrow">
            <a:avLst>
              <a:gd name="adj1" fmla="val 26733"/>
              <a:gd name="adj2" fmla="val 117785"/>
            </a:avLst>
          </a:prstGeom>
          <a:solidFill>
            <a:srgbClr val="116E8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4481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540000" y="6480048"/>
            <a:ext cx="4608064" cy="189312"/>
          </a:xfrm>
        </p:spPr>
        <p:txBody>
          <a:bodyPr/>
          <a:lstStyle/>
          <a:p>
            <a:r>
              <a:rPr lang="nl-BE" dirty="0" err="1" smtClean="0"/>
              <a:t>SISRs</a:t>
            </a:r>
            <a:r>
              <a:rPr lang="nl-BE" dirty="0" smtClean="0"/>
              <a:t>          jan.christiaens@cs.kuleuven.be</a:t>
            </a:r>
            <a:endParaRPr lang="nl-BE" dirty="0"/>
          </a:p>
        </p:txBody>
      </p:sp>
      <p:pic>
        <p:nvPicPr>
          <p:cNvPr id="5" name="abs_based_end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000" end="484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1600" y="475200"/>
            <a:ext cx="496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8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540000" y="6480048"/>
            <a:ext cx="4608064" cy="189312"/>
          </a:xfrm>
        </p:spPr>
        <p:txBody>
          <a:bodyPr/>
          <a:lstStyle/>
          <a:p>
            <a:r>
              <a:rPr lang="nl-BE" dirty="0" err="1" smtClean="0"/>
              <a:t>SISRs</a:t>
            </a:r>
            <a:r>
              <a:rPr lang="nl-BE" dirty="0" smtClean="0"/>
              <a:t>          jan.christiaens@cs.kuleuven.be</a:t>
            </a:r>
            <a:endParaRPr lang="nl-BE" dirty="0"/>
          </a:p>
        </p:txBody>
      </p:sp>
      <p:pic>
        <p:nvPicPr>
          <p:cNvPr id="5" name="abs_based_end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000" end="404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1600" y="475200"/>
            <a:ext cx="4960000" cy="5400000"/>
          </a:xfrm>
          <a:prstGeom prst="rect">
            <a:avLst/>
          </a:prstGeom>
        </p:spPr>
      </p:pic>
      <p:sp>
        <p:nvSpPr>
          <p:cNvPr id="6" name="PIJL-RECHTS 5"/>
          <p:cNvSpPr/>
          <p:nvPr/>
        </p:nvSpPr>
        <p:spPr>
          <a:xfrm rot="12594855">
            <a:off x="3979511" y="5186253"/>
            <a:ext cx="732585" cy="144016"/>
          </a:xfrm>
          <a:prstGeom prst="rightArrow">
            <a:avLst>
              <a:gd name="adj1" fmla="val 26733"/>
              <a:gd name="adj2" fmla="val 117785"/>
            </a:avLst>
          </a:prstGeom>
          <a:solidFill>
            <a:srgbClr val="116E8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7314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540000" y="6480048"/>
            <a:ext cx="4608064" cy="189312"/>
          </a:xfrm>
        </p:spPr>
        <p:txBody>
          <a:bodyPr/>
          <a:lstStyle/>
          <a:p>
            <a:r>
              <a:rPr lang="nl-BE" dirty="0" err="1" smtClean="0"/>
              <a:t>SISRs</a:t>
            </a:r>
            <a:r>
              <a:rPr lang="nl-BE" dirty="0" smtClean="0"/>
              <a:t>          jan.christiaens@cs.kuleuven.be</a:t>
            </a:r>
            <a:endParaRPr lang="nl-BE" dirty="0"/>
          </a:p>
        </p:txBody>
      </p:sp>
      <p:pic>
        <p:nvPicPr>
          <p:cNvPr id="5" name="abs_based_end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000" end="384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1600" y="475200"/>
            <a:ext cx="496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8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539552" y="1239616"/>
            <a:ext cx="3971978" cy="4320000"/>
          </a:xfrm>
          <a:prstGeom prst="rect">
            <a:avLst/>
          </a:prstGeom>
          <a:solidFill>
            <a:schemeClr val="bg2"/>
          </a:solidFill>
          <a:ln w="12700">
            <a:solidFill>
              <a:srgbClr val="1D8D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/>
          <p:cNvSpPr/>
          <p:nvPr/>
        </p:nvSpPr>
        <p:spPr>
          <a:xfrm>
            <a:off x="4644008" y="1239616"/>
            <a:ext cx="3971978" cy="4320000"/>
          </a:xfrm>
          <a:prstGeom prst="rect">
            <a:avLst/>
          </a:prstGeom>
          <a:solidFill>
            <a:schemeClr val="bg2"/>
          </a:solidFill>
          <a:ln w="12700">
            <a:solidFill>
              <a:srgbClr val="1D8D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540000" y="6480048"/>
            <a:ext cx="4608064" cy="189312"/>
          </a:xfrm>
        </p:spPr>
        <p:txBody>
          <a:bodyPr/>
          <a:lstStyle/>
          <a:p>
            <a:r>
              <a:rPr lang="nl-BE" dirty="0" err="1" smtClean="0"/>
              <a:t>SISRs</a:t>
            </a:r>
            <a:r>
              <a:rPr lang="nl-BE" dirty="0" smtClean="0"/>
              <a:t>          jan.christiaens@cs.kuleuven.be</a:t>
            </a:r>
            <a:endParaRPr lang="nl-BE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8334000" cy="900000"/>
          </a:xfrm>
        </p:spPr>
        <p:txBody>
          <a:bodyPr>
            <a:normAutofit/>
          </a:bodyPr>
          <a:lstStyle/>
          <a:p>
            <a:r>
              <a:rPr lang="nl-BE" sz="2800" dirty="0" err="1" smtClean="0"/>
              <a:t>Acceptance</a:t>
            </a:r>
            <a:r>
              <a:rPr lang="nl-BE" sz="2800" dirty="0" smtClean="0"/>
              <a:t> criteria </a:t>
            </a:r>
            <a:r>
              <a:rPr lang="nl-BE" sz="2800" dirty="0" err="1"/>
              <a:t>c</a:t>
            </a:r>
            <a:r>
              <a:rPr lang="nl-BE" sz="2800" dirty="0" err="1" smtClean="0"/>
              <a:t>ompared</a:t>
            </a:r>
            <a:r>
              <a:rPr lang="nl-BE" sz="2800" dirty="0" smtClean="0"/>
              <a:t> – Start</a:t>
            </a:r>
            <a:endParaRPr lang="nl-BE" sz="2800" dirty="0"/>
          </a:p>
        </p:txBody>
      </p:sp>
    </p:spTree>
    <p:extLst>
      <p:ext uri="{BB962C8B-B14F-4D97-AF65-F5344CB8AC3E}">
        <p14:creationId xmlns:p14="http://schemas.microsoft.com/office/powerpoint/2010/main" val="305807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540000" y="6480048"/>
            <a:ext cx="4608064" cy="189312"/>
          </a:xfrm>
        </p:spPr>
        <p:txBody>
          <a:bodyPr/>
          <a:lstStyle/>
          <a:p>
            <a:r>
              <a:rPr lang="nl-BE" dirty="0" err="1" smtClean="0"/>
              <a:t>SISRs</a:t>
            </a:r>
            <a:r>
              <a:rPr lang="nl-BE" dirty="0" smtClean="0"/>
              <a:t>          jan.christiaens@cs.kuleuven.be</a:t>
            </a:r>
            <a:endParaRPr lang="nl-BE" dirty="0"/>
          </a:p>
        </p:txBody>
      </p:sp>
      <p:pic>
        <p:nvPicPr>
          <p:cNvPr id="4" name="abs_based_begin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500" end="16869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4000" y="1238400"/>
            <a:ext cx="3968000" cy="432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n_abs_begin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4000" end="1014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0000" y="1238400"/>
            <a:ext cx="3968000" cy="432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err="1"/>
              <a:t>Acceptance</a:t>
            </a:r>
            <a:r>
              <a:rPr lang="nl-BE" dirty="0"/>
              <a:t> criteria </a:t>
            </a:r>
            <a:r>
              <a:rPr lang="nl-BE" dirty="0" err="1"/>
              <a:t>compared</a:t>
            </a:r>
            <a:r>
              <a:rPr lang="nl-BE" dirty="0"/>
              <a:t> – Start</a:t>
            </a:r>
          </a:p>
        </p:txBody>
      </p:sp>
    </p:spTree>
    <p:extLst>
      <p:ext uri="{BB962C8B-B14F-4D97-AF65-F5344CB8AC3E}">
        <p14:creationId xmlns:p14="http://schemas.microsoft.com/office/powerpoint/2010/main" val="183586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540000" y="6480048"/>
            <a:ext cx="4608064" cy="189312"/>
          </a:xfrm>
        </p:spPr>
        <p:txBody>
          <a:bodyPr/>
          <a:lstStyle/>
          <a:p>
            <a:r>
              <a:rPr lang="nl-BE" dirty="0" err="1" smtClean="0"/>
              <a:t>SISRs</a:t>
            </a:r>
            <a:r>
              <a:rPr lang="nl-BE" dirty="0" smtClean="0"/>
              <a:t>          jan.christiaens@cs.kuleuven.be</a:t>
            </a:r>
            <a:endParaRPr lang="nl-B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000" y="1239616"/>
            <a:ext cx="3971530" cy="432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1239616"/>
            <a:ext cx="3973425" cy="432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8334000" cy="900000"/>
          </a:xfrm>
        </p:spPr>
        <p:txBody>
          <a:bodyPr>
            <a:normAutofit/>
          </a:bodyPr>
          <a:lstStyle/>
          <a:p>
            <a:r>
              <a:rPr lang="nl-BE" sz="2800" dirty="0" err="1"/>
              <a:t>Acceptance</a:t>
            </a:r>
            <a:r>
              <a:rPr lang="nl-BE" sz="2800" dirty="0"/>
              <a:t> criteria </a:t>
            </a:r>
            <a:r>
              <a:rPr lang="nl-BE" sz="2800" dirty="0" err="1"/>
              <a:t>compared</a:t>
            </a:r>
            <a:r>
              <a:rPr lang="nl-BE" sz="2800" dirty="0"/>
              <a:t> – </a:t>
            </a:r>
            <a:r>
              <a:rPr lang="nl-BE" sz="2800" dirty="0" err="1" smtClean="0"/>
              <a:t>Final</a:t>
            </a:r>
            <a:r>
              <a:rPr lang="nl-BE" sz="2800" dirty="0" smtClean="0"/>
              <a:t> </a:t>
            </a:r>
            <a:r>
              <a:rPr lang="nl-BE" sz="2800" dirty="0" err="1"/>
              <a:t>s</a:t>
            </a:r>
            <a:r>
              <a:rPr lang="nl-BE" sz="2800" dirty="0" err="1" smtClean="0"/>
              <a:t>olutions</a:t>
            </a:r>
            <a:endParaRPr lang="nl-BE" sz="2800" dirty="0"/>
          </a:p>
        </p:txBody>
      </p:sp>
    </p:spTree>
    <p:extLst>
      <p:ext uri="{BB962C8B-B14F-4D97-AF65-F5344CB8AC3E}">
        <p14:creationId xmlns:p14="http://schemas.microsoft.com/office/powerpoint/2010/main" val="425038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8334000" cy="900000"/>
          </a:xfrm>
        </p:spPr>
        <p:txBody>
          <a:bodyPr>
            <a:normAutofit/>
          </a:bodyPr>
          <a:lstStyle/>
          <a:p>
            <a:r>
              <a:rPr lang="nl-BE" sz="2800" dirty="0" err="1" smtClean="0"/>
              <a:t>Some</a:t>
            </a:r>
            <a:r>
              <a:rPr lang="nl-BE" sz="2800" dirty="0" smtClean="0"/>
              <a:t> </a:t>
            </a:r>
            <a:r>
              <a:rPr lang="nl-BE" sz="2800" dirty="0" err="1" smtClean="0"/>
              <a:t>results</a:t>
            </a:r>
            <a:endParaRPr lang="nl-BE" sz="2800" dirty="0"/>
          </a:p>
        </p:txBody>
      </p:sp>
      <p:pic>
        <p:nvPicPr>
          <p:cNvPr id="2" name="Picture 2" descr="D:\KU Leuven\Conferenties\EURO 2018 - vrps\results_cvr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295430"/>
            <a:ext cx="1675570" cy="462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KU Leuven\Conferenties\EURO 2018 - vrps\results_pdpt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95430"/>
            <a:ext cx="1675570" cy="462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323528" y="1556792"/>
            <a:ext cx="19303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b="1" dirty="0" smtClean="0"/>
              <a:t>CVRP</a:t>
            </a:r>
          </a:p>
          <a:p>
            <a:r>
              <a:rPr lang="nl-BE" sz="1600" dirty="0" err="1" smtClean="0"/>
              <a:t>Uchoa</a:t>
            </a:r>
            <a:r>
              <a:rPr lang="nl-BE" sz="1600" dirty="0" smtClean="0"/>
              <a:t> </a:t>
            </a:r>
            <a:r>
              <a:rPr lang="nl-BE" sz="1600" dirty="0"/>
              <a:t>et al. (</a:t>
            </a:r>
            <a:r>
              <a:rPr lang="nl-BE" sz="1600" dirty="0" smtClean="0"/>
              <a:t>2017)</a:t>
            </a:r>
          </a:p>
        </p:txBody>
      </p:sp>
      <p:sp>
        <p:nvSpPr>
          <p:cNvPr id="10" name="Ovaal 9"/>
          <p:cNvSpPr/>
          <p:nvPr/>
        </p:nvSpPr>
        <p:spPr>
          <a:xfrm>
            <a:off x="1957436" y="2538772"/>
            <a:ext cx="216024" cy="216024"/>
          </a:xfrm>
          <a:prstGeom prst="ellipse">
            <a:avLst/>
          </a:prstGeom>
          <a:solidFill>
            <a:srgbClr val="FAB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Ovaal 10"/>
          <p:cNvSpPr/>
          <p:nvPr/>
        </p:nvSpPr>
        <p:spPr>
          <a:xfrm>
            <a:off x="1957436" y="2807059"/>
            <a:ext cx="216024" cy="216024"/>
          </a:xfrm>
          <a:prstGeom prst="ellipse">
            <a:avLst/>
          </a:prstGeom>
          <a:solidFill>
            <a:srgbClr val="B1A0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kstvak 13"/>
          <p:cNvSpPr txBox="1"/>
          <p:nvPr/>
        </p:nvSpPr>
        <p:spPr>
          <a:xfrm>
            <a:off x="323528" y="2492896"/>
            <a:ext cx="1258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 smtClean="0"/>
              <a:t>  40 </a:t>
            </a:r>
            <a:r>
              <a:rPr lang="nl-BE" sz="1400" dirty="0" err="1" smtClean="0"/>
              <a:t>equal</a:t>
            </a:r>
            <a:endParaRPr lang="nl-BE" sz="1400" dirty="0"/>
          </a:p>
        </p:txBody>
      </p:sp>
      <p:sp>
        <p:nvSpPr>
          <p:cNvPr id="15" name="Tekstvak 14"/>
          <p:cNvSpPr txBox="1"/>
          <p:nvPr/>
        </p:nvSpPr>
        <p:spPr>
          <a:xfrm>
            <a:off x="323528" y="2761183"/>
            <a:ext cx="1556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 smtClean="0"/>
              <a:t>  40 </a:t>
            </a:r>
            <a:r>
              <a:rPr lang="nl-BE" sz="1400" dirty="0" err="1" smtClean="0"/>
              <a:t>improved</a:t>
            </a:r>
            <a:endParaRPr lang="nl-BE" sz="1400" dirty="0"/>
          </a:p>
        </p:txBody>
      </p:sp>
      <p:sp>
        <p:nvSpPr>
          <p:cNvPr id="16" name="Tekstvak 15"/>
          <p:cNvSpPr txBox="1"/>
          <p:nvPr/>
        </p:nvSpPr>
        <p:spPr>
          <a:xfrm>
            <a:off x="323528" y="2204864"/>
            <a:ext cx="1577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 smtClean="0"/>
              <a:t>100 </a:t>
            </a:r>
            <a:r>
              <a:rPr lang="nl-BE" sz="1400" dirty="0" err="1" smtClean="0"/>
              <a:t>instances</a:t>
            </a:r>
            <a:endParaRPr lang="nl-BE" sz="1400" dirty="0"/>
          </a:p>
        </p:txBody>
      </p:sp>
      <p:sp>
        <p:nvSpPr>
          <p:cNvPr id="17" name="Tekstvak 16"/>
          <p:cNvSpPr txBox="1"/>
          <p:nvPr/>
        </p:nvSpPr>
        <p:spPr>
          <a:xfrm>
            <a:off x="6836053" y="1548081"/>
            <a:ext cx="1781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b="1" dirty="0" smtClean="0"/>
              <a:t>PDPTW</a:t>
            </a:r>
          </a:p>
          <a:p>
            <a:r>
              <a:rPr lang="nl-BE" sz="1600" dirty="0" smtClean="0"/>
              <a:t>Li </a:t>
            </a:r>
            <a:r>
              <a:rPr lang="nl-BE" sz="1600" dirty="0" err="1" smtClean="0"/>
              <a:t>and</a:t>
            </a:r>
            <a:r>
              <a:rPr lang="nl-BE" sz="1600" dirty="0" smtClean="0"/>
              <a:t> Lim </a:t>
            </a:r>
            <a:r>
              <a:rPr lang="nl-BE" sz="1600" dirty="0"/>
              <a:t>(</a:t>
            </a:r>
            <a:r>
              <a:rPr lang="nl-BE" sz="1600" dirty="0" smtClean="0"/>
              <a:t>2001)</a:t>
            </a:r>
          </a:p>
        </p:txBody>
      </p:sp>
      <p:sp>
        <p:nvSpPr>
          <p:cNvPr id="18" name="Ovaal 17"/>
          <p:cNvSpPr/>
          <p:nvPr/>
        </p:nvSpPr>
        <p:spPr>
          <a:xfrm>
            <a:off x="8469961" y="2517286"/>
            <a:ext cx="216024" cy="216024"/>
          </a:xfrm>
          <a:prstGeom prst="ellipse">
            <a:avLst/>
          </a:prstGeom>
          <a:solidFill>
            <a:srgbClr val="FAB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Ovaal 18"/>
          <p:cNvSpPr/>
          <p:nvPr/>
        </p:nvSpPr>
        <p:spPr>
          <a:xfrm>
            <a:off x="8469961" y="2785573"/>
            <a:ext cx="216024" cy="216024"/>
          </a:xfrm>
          <a:prstGeom prst="ellipse">
            <a:avLst/>
          </a:prstGeom>
          <a:solidFill>
            <a:srgbClr val="B1A0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Tekstvak 19"/>
          <p:cNvSpPr txBox="1"/>
          <p:nvPr/>
        </p:nvSpPr>
        <p:spPr>
          <a:xfrm>
            <a:off x="6836053" y="2471410"/>
            <a:ext cx="1258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 smtClean="0"/>
              <a:t>  59 </a:t>
            </a:r>
            <a:r>
              <a:rPr lang="nl-BE" sz="1400" dirty="0" err="1" smtClean="0"/>
              <a:t>equal</a:t>
            </a:r>
            <a:endParaRPr lang="nl-BE" sz="1400" dirty="0"/>
          </a:p>
        </p:txBody>
      </p:sp>
      <p:sp>
        <p:nvSpPr>
          <p:cNvPr id="21" name="Tekstvak 20"/>
          <p:cNvSpPr txBox="1"/>
          <p:nvPr/>
        </p:nvSpPr>
        <p:spPr>
          <a:xfrm>
            <a:off x="6836053" y="2739697"/>
            <a:ext cx="1814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 smtClean="0"/>
              <a:t>159 </a:t>
            </a:r>
            <a:r>
              <a:rPr lang="nl-BE" sz="1400" dirty="0" err="1" smtClean="0"/>
              <a:t>improved</a:t>
            </a:r>
            <a:endParaRPr lang="nl-BE" sz="1400" dirty="0" smtClean="0"/>
          </a:p>
          <a:p>
            <a:r>
              <a:rPr lang="en-GB" sz="1400" dirty="0"/>
              <a:t> </a:t>
            </a:r>
            <a:r>
              <a:rPr lang="en-GB" sz="1400" dirty="0" smtClean="0"/>
              <a:t>     (54 smaller fleet)</a:t>
            </a:r>
            <a:endParaRPr lang="nl-BE" sz="1400" dirty="0"/>
          </a:p>
        </p:txBody>
      </p:sp>
      <p:sp>
        <p:nvSpPr>
          <p:cNvPr id="22" name="Tekstvak 21"/>
          <p:cNvSpPr txBox="1"/>
          <p:nvPr/>
        </p:nvSpPr>
        <p:spPr>
          <a:xfrm>
            <a:off x="6836053" y="2185119"/>
            <a:ext cx="1577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 smtClean="0"/>
              <a:t>298 </a:t>
            </a:r>
            <a:r>
              <a:rPr lang="nl-BE" sz="1400" dirty="0" err="1" smtClean="0"/>
              <a:t>instances</a:t>
            </a:r>
            <a:endParaRPr lang="nl-BE" sz="1400" dirty="0"/>
          </a:p>
        </p:txBody>
      </p:sp>
    </p:spTree>
    <p:extLst>
      <p:ext uri="{BB962C8B-B14F-4D97-AF65-F5344CB8AC3E}">
        <p14:creationId xmlns:p14="http://schemas.microsoft.com/office/powerpoint/2010/main" val="324882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2210"/>
            <a:ext cx="9144000" cy="439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34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2210" y="2564904"/>
            <a:ext cx="8334000" cy="900000"/>
          </a:xfrm>
        </p:spPr>
        <p:txBody>
          <a:bodyPr>
            <a:normAutofit fontScale="90000"/>
          </a:bodyPr>
          <a:lstStyle/>
          <a:p>
            <a:r>
              <a:rPr lang="en-GB" sz="6000" dirty="0" smtClean="0"/>
              <a:t>Data </a:t>
            </a:r>
            <a:r>
              <a:rPr lang="en-GB" dirty="0" smtClean="0"/>
              <a:t> 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3193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540000" y="6480048"/>
            <a:ext cx="4608064" cy="189312"/>
          </a:xfrm>
        </p:spPr>
        <p:txBody>
          <a:bodyPr/>
          <a:lstStyle/>
          <a:p>
            <a:r>
              <a:rPr lang="nl-BE" dirty="0" err="1" smtClean="0"/>
              <a:t>SISRs</a:t>
            </a:r>
            <a:r>
              <a:rPr lang="nl-BE" dirty="0" smtClean="0"/>
              <a:t>         jan.christiaens@cs.kuleuven.be</a:t>
            </a:r>
            <a:endParaRPr lang="nl-BE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09513"/>
            <a:ext cx="8756751" cy="4779727"/>
          </a:xfrm>
        </p:spPr>
      </p:pic>
    </p:spTree>
    <p:extLst>
      <p:ext uri="{BB962C8B-B14F-4D97-AF65-F5344CB8AC3E}">
        <p14:creationId xmlns:p14="http://schemas.microsoft.com/office/powerpoint/2010/main" val="76305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ASB-RR          jan.christiaens@cs.kuleuven.be</a:t>
            </a:r>
            <a:endParaRPr lang="nl-BE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0"/>
            <a:ext cx="10293433" cy="6858000"/>
          </a:xfrm>
        </p:spPr>
      </p:pic>
    </p:spTree>
    <p:extLst>
      <p:ext uri="{BB962C8B-B14F-4D97-AF65-F5344CB8AC3E}">
        <p14:creationId xmlns:p14="http://schemas.microsoft.com/office/powerpoint/2010/main" val="417047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20" y="764704"/>
            <a:ext cx="7554604" cy="5040000"/>
          </a:xfrm>
          <a:prstGeom prst="rect">
            <a:avLst/>
          </a:prstGeom>
        </p:spPr>
      </p:pic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5360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ep 21"/>
          <p:cNvGrpSpPr/>
          <p:nvPr/>
        </p:nvGrpSpPr>
        <p:grpSpPr>
          <a:xfrm>
            <a:off x="3330256" y="1700808"/>
            <a:ext cx="1916410" cy="1543950"/>
            <a:chOff x="3486896" y="2615606"/>
            <a:chExt cx="1138444" cy="917184"/>
          </a:xfrm>
          <a:effectLst>
            <a:reflection blurRad="6350" stA="50000" endA="295" endPos="92000" dist="101600" dir="5400000" sy="-100000" algn="bl" rotWithShape="0"/>
          </a:effectLst>
        </p:grpSpPr>
        <p:sp>
          <p:nvSpPr>
            <p:cNvPr id="6" name="Ovaal 5"/>
            <p:cNvSpPr/>
            <p:nvPr/>
          </p:nvSpPr>
          <p:spPr>
            <a:xfrm>
              <a:off x="3592516" y="2655115"/>
              <a:ext cx="60069" cy="6006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7" name="Ovaal 6"/>
            <p:cNvSpPr/>
            <p:nvPr/>
          </p:nvSpPr>
          <p:spPr>
            <a:xfrm>
              <a:off x="3742150" y="2846758"/>
              <a:ext cx="101064" cy="101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8" name="Ovaal 7"/>
            <p:cNvSpPr/>
            <p:nvPr/>
          </p:nvSpPr>
          <p:spPr>
            <a:xfrm>
              <a:off x="3742150" y="2615606"/>
              <a:ext cx="175193" cy="1751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9" name="Ovaal 8"/>
            <p:cNvSpPr/>
            <p:nvPr/>
          </p:nvSpPr>
          <p:spPr>
            <a:xfrm>
              <a:off x="4253363" y="2695140"/>
              <a:ext cx="71030" cy="7103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0" name="Ovaal 9"/>
            <p:cNvSpPr/>
            <p:nvPr/>
          </p:nvSpPr>
          <p:spPr>
            <a:xfrm>
              <a:off x="3963066" y="2772569"/>
              <a:ext cx="183705" cy="18370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2" name="Ovaal 11"/>
            <p:cNvSpPr/>
            <p:nvPr/>
          </p:nvSpPr>
          <p:spPr>
            <a:xfrm>
              <a:off x="3486896" y="2783499"/>
              <a:ext cx="145418" cy="14541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4" name="Ovaal 13"/>
            <p:cNvSpPr/>
            <p:nvPr/>
          </p:nvSpPr>
          <p:spPr>
            <a:xfrm>
              <a:off x="4021074" y="3057779"/>
              <a:ext cx="127232" cy="12723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5" name="Ovaal 14"/>
            <p:cNvSpPr/>
            <p:nvPr/>
          </p:nvSpPr>
          <p:spPr>
            <a:xfrm>
              <a:off x="4207261" y="3311246"/>
              <a:ext cx="71030" cy="7103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6" name="Ovaal 15"/>
            <p:cNvSpPr/>
            <p:nvPr/>
          </p:nvSpPr>
          <p:spPr>
            <a:xfrm>
              <a:off x="4115408" y="3440937"/>
              <a:ext cx="91853" cy="918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8" name="Ovaal 17"/>
            <p:cNvSpPr/>
            <p:nvPr/>
          </p:nvSpPr>
          <p:spPr>
            <a:xfrm>
              <a:off x="3536629" y="3068961"/>
              <a:ext cx="313316" cy="3133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9" name="Ovaal 18"/>
            <p:cNvSpPr/>
            <p:nvPr/>
          </p:nvSpPr>
          <p:spPr>
            <a:xfrm>
              <a:off x="4021074" y="3372622"/>
              <a:ext cx="57561" cy="5756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0" name="Ovaal 19"/>
            <p:cNvSpPr/>
            <p:nvPr/>
          </p:nvSpPr>
          <p:spPr>
            <a:xfrm>
              <a:off x="4278291" y="3453886"/>
              <a:ext cx="51578" cy="5157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1" name="Ovaal 20"/>
            <p:cNvSpPr/>
            <p:nvPr/>
          </p:nvSpPr>
          <p:spPr>
            <a:xfrm>
              <a:off x="4253363" y="2935407"/>
              <a:ext cx="371977" cy="3719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2" name="Rechthoek 1"/>
          <p:cNvSpPr/>
          <p:nvPr/>
        </p:nvSpPr>
        <p:spPr>
          <a:xfrm>
            <a:off x="623846" y="4797152"/>
            <a:ext cx="81640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TR: </a:t>
            </a:r>
            <a:r>
              <a:rPr lang="en-US" b="1" dirty="0" smtClean="0"/>
              <a:t>Slack Induction by String Removals for Vehicle Routing Problems</a:t>
            </a:r>
          </a:p>
          <a:p>
            <a:endParaRPr lang="en-US" dirty="0" smtClean="0"/>
          </a:p>
          <a:p>
            <a:r>
              <a:rPr lang="en-US" dirty="0" smtClean="0"/>
              <a:t>Jan </a:t>
            </a:r>
            <a:r>
              <a:rPr lang="en-US" dirty="0" err="1"/>
              <a:t>Christiaens</a:t>
            </a:r>
            <a:r>
              <a:rPr lang="en-US" dirty="0"/>
              <a:t>, Greet Vanden </a:t>
            </a:r>
            <a:r>
              <a:rPr lang="en-US" dirty="0" smtClean="0"/>
              <a:t>Berghe			2018/5/7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https</a:t>
            </a:r>
            <a:r>
              <a:rPr lang="en-US" dirty="0"/>
              <a:t>://lirias.kuleuven.be/handle/123456789/624431</a:t>
            </a:r>
          </a:p>
        </p:txBody>
      </p:sp>
    </p:spTree>
    <p:extLst>
      <p:ext uri="{BB962C8B-B14F-4D97-AF65-F5344CB8AC3E}">
        <p14:creationId xmlns:p14="http://schemas.microsoft.com/office/powerpoint/2010/main" val="321571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913" y="-20081"/>
            <a:ext cx="6403670" cy="604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0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630000"/>
            <a:ext cx="9144000" cy="4748080"/>
          </a:xfrm>
          <a:prstGeom prst="rect">
            <a:avLst/>
          </a:prstGeom>
        </p:spPr>
      </p:pic>
      <p:sp>
        <p:nvSpPr>
          <p:cNvPr id="5" name="Ovaal 4"/>
          <p:cNvSpPr/>
          <p:nvPr/>
        </p:nvSpPr>
        <p:spPr>
          <a:xfrm>
            <a:off x="467544" y="4581128"/>
            <a:ext cx="1728192" cy="6480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5873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Corporate-KU Leuven-Liggend-Achtergrond Wit">
  <a:themeElements>
    <a:clrScheme name="KULeuven-Themakleuren">
      <a:dk1>
        <a:srgbClr val="00407A"/>
      </a:dk1>
      <a:lt1>
        <a:srgbClr val="FFFFFF"/>
      </a:lt1>
      <a:dk2>
        <a:srgbClr val="00407A"/>
      </a:dk2>
      <a:lt2>
        <a:srgbClr val="FFFFFF"/>
      </a:lt2>
      <a:accent1>
        <a:srgbClr val="1D8DB0"/>
      </a:accent1>
      <a:accent2>
        <a:srgbClr val="116E8A"/>
      </a:accent2>
      <a:accent3>
        <a:srgbClr val="52BDEC"/>
      </a:accent3>
      <a:accent4>
        <a:srgbClr val="00407A"/>
      </a:accent4>
      <a:accent5>
        <a:srgbClr val="7F7F7F"/>
      </a:accent5>
      <a:accent6>
        <a:srgbClr val="595959"/>
      </a:accent6>
      <a:hlink>
        <a:srgbClr val="1D8DB0"/>
      </a:hlink>
      <a:folHlink>
        <a:srgbClr val="00407A"/>
      </a:folHlink>
    </a:clrScheme>
    <a:fontScheme name="KULeuv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16E8A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Corporate-KU Leuven-Liggend-Achtergrond Wit en Watermerk">
  <a:themeElements>
    <a:clrScheme name="KULeuven-Themakleuren">
      <a:dk1>
        <a:srgbClr val="00407A"/>
      </a:dk1>
      <a:lt1>
        <a:srgbClr val="FFFFFF"/>
      </a:lt1>
      <a:dk2>
        <a:srgbClr val="00407A"/>
      </a:dk2>
      <a:lt2>
        <a:srgbClr val="FFFFFF"/>
      </a:lt2>
      <a:accent1>
        <a:srgbClr val="1D8DB0"/>
      </a:accent1>
      <a:accent2>
        <a:srgbClr val="116E8A"/>
      </a:accent2>
      <a:accent3>
        <a:srgbClr val="86BCE5"/>
      </a:accent3>
      <a:accent4>
        <a:srgbClr val="00407A"/>
      </a:accent4>
      <a:accent5>
        <a:srgbClr val="7F7F7F"/>
      </a:accent5>
      <a:accent6>
        <a:srgbClr val="595959"/>
      </a:accent6>
      <a:hlink>
        <a:srgbClr val="009999"/>
      </a:hlink>
      <a:folHlink>
        <a:srgbClr val="800080"/>
      </a:folHlink>
    </a:clrScheme>
    <a:fontScheme name="KULeuv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16E8A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corporate-KULeuven</Template>
  <TotalTime>58356</TotalTime>
  <Words>939</Words>
  <Application>Microsoft Office PowerPoint</Application>
  <PresentationFormat>Diavoorstelling (4:3)</PresentationFormat>
  <Paragraphs>338</Paragraphs>
  <Slides>73</Slides>
  <Notes>33</Notes>
  <HiddenSlides>0</HiddenSlides>
  <MMClips>20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73</vt:i4>
      </vt:variant>
    </vt:vector>
  </HeadingPairs>
  <TitlesOfParts>
    <vt:vector size="80" baseType="lpstr">
      <vt:lpstr>Arial</vt:lpstr>
      <vt:lpstr>Calibri</vt:lpstr>
      <vt:lpstr>Cambria Math</vt:lpstr>
      <vt:lpstr>Courier New</vt:lpstr>
      <vt:lpstr>Wingdings</vt:lpstr>
      <vt:lpstr>Corporate-KU Leuven-Liggend-Achtergrond Wit</vt:lpstr>
      <vt:lpstr>Corporate-KU Leuven-Liggend-Achtergrond Wit en Watermerk</vt:lpstr>
      <vt:lpstr>SISRs An effective ruin &amp; recreate heuristic based on slack induction   Jan Christiaens Greet Vanden Berghe  greet.vandenberghe@cs.kuleuven.be  </vt:lpstr>
      <vt:lpstr>PowerPoint-presentatie</vt:lpstr>
      <vt:lpstr>Heuristics  </vt:lpstr>
      <vt:lpstr>Some VRP heuristics</vt:lpstr>
      <vt:lpstr>VRPTW heuristics</vt:lpstr>
      <vt:lpstr>Ruin &amp; recreate heuristics</vt:lpstr>
      <vt:lpstr>Data 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SISRs</vt:lpstr>
      <vt:lpstr>1. SISRs ruin  </vt:lpstr>
      <vt:lpstr>Spatial slack</vt:lpstr>
      <vt:lpstr>Spatial slack – Maximum distance</vt:lpstr>
      <vt:lpstr>Spatial slack – Maximum distance</vt:lpstr>
      <vt:lpstr>Spatial slack – Total distance</vt:lpstr>
      <vt:lpstr>Spatial slack – Total distance</vt:lpstr>
      <vt:lpstr>SISRs ruin – Ajacent string removal</vt:lpstr>
      <vt:lpstr>Ruin methods - Alternatives</vt:lpstr>
      <vt:lpstr>Ruin methods - Alternatives</vt:lpstr>
      <vt:lpstr>Ruin methods - Alternatives</vt:lpstr>
      <vt:lpstr>SISRs ruin – Ajacent string removal</vt:lpstr>
      <vt:lpstr>SISRs ruin – Ajacent string removal</vt:lpstr>
      <vt:lpstr>SISRs ruin – Ajacent string removal</vt:lpstr>
      <vt:lpstr>SISRs ruin – Ajacent string removal</vt:lpstr>
      <vt:lpstr>SISRs ruin – Ajacent string removal</vt:lpstr>
      <vt:lpstr>SISRs ruin – Ajacent string removal</vt:lpstr>
      <vt:lpstr>2. SISRs recreate  </vt:lpstr>
      <vt:lpstr>SISRs recreate</vt:lpstr>
      <vt:lpstr>SISRs recreate – Greedy insertion with blinks</vt:lpstr>
      <vt:lpstr>SISRs recreate – Greedy insertion with blinks</vt:lpstr>
      <vt:lpstr>SISRs Recreate – Greedy insertion with blinks</vt:lpstr>
      <vt:lpstr>SISRs recreate – Greedy insertion with blinks</vt:lpstr>
      <vt:lpstr>3. SISRs fleet minimisation</vt:lpstr>
      <vt:lpstr>PowerPoint-presentatie</vt:lpstr>
      <vt:lpstr>SISRs fleet minimisation</vt:lpstr>
      <vt:lpstr>Fleet minimisation – 1st attempt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Absences-based acceptance criterion</vt:lpstr>
      <vt:lpstr>Absences-based acceptance criterion</vt:lpstr>
      <vt:lpstr>Absences-based acceptance criterion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Acceptance criteria compared – Start</vt:lpstr>
      <vt:lpstr>Acceptance criteria compared – Start</vt:lpstr>
      <vt:lpstr>Acceptance criteria compared – Final solutions</vt:lpstr>
      <vt:lpstr>Some results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KULeuven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ICTS | Communicatie, Servicepunt en Opleiding</dc:creator>
  <dc:description>Huisstijl KU Leuven - versie 24 juli 2012</dc:description>
  <cp:lastModifiedBy>Greet Vanden Berghe</cp:lastModifiedBy>
  <cp:revision>499</cp:revision>
  <dcterms:created xsi:type="dcterms:W3CDTF">2012-07-10T07:57:57Z</dcterms:created>
  <dcterms:modified xsi:type="dcterms:W3CDTF">2018-09-13T14:57:16Z</dcterms:modified>
</cp:coreProperties>
</file>